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3349" r:id="rId2"/>
    <p:sldId id="281" r:id="rId3"/>
    <p:sldId id="4895" r:id="rId4"/>
    <p:sldId id="4889" r:id="rId5"/>
    <p:sldId id="4883" r:id="rId6"/>
    <p:sldId id="4101" r:id="rId7"/>
    <p:sldId id="121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6B5"/>
    <a:srgbClr val="94C8ED"/>
    <a:srgbClr val="000000"/>
    <a:srgbClr val="42B561"/>
    <a:srgbClr val="22BEFA"/>
    <a:srgbClr val="FFC000"/>
    <a:srgbClr val="FA9D50"/>
    <a:srgbClr val="A5A5A5"/>
    <a:srgbClr val="FFFF9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4761-1827-4B9C-9878-60E4F09046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2695-20A1-4F25-ACFC-81417A2D71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43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9da7cdce84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9da7cdce84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91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3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87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11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79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496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54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8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03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1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98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8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0BAB-90F8-4033-B145-1B68328E5F2A}" type="datetimeFigureOut">
              <a:rPr lang="en-IN" smtClean="0"/>
              <a:t>04-12-2024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A610-E39E-4CB9-B94F-14FC57E223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886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B4CB897-E47E-4B08-B7CC-FC2E49778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5F99C6-3D62-E9D0-B7EC-909E594DD1E7}"/>
              </a:ext>
            </a:extLst>
          </p:cNvPr>
          <p:cNvSpPr txBox="1"/>
          <p:nvPr/>
        </p:nvSpPr>
        <p:spPr>
          <a:xfrm>
            <a:off x="6944139" y="416739"/>
            <a:ext cx="5247860" cy="43556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Rupee Foradian" panose="020B0603030804020204" pitchFamily="34" charset="0"/>
                <a:ea typeface="+mj-ea"/>
                <a:cs typeface="+mj-cs"/>
              </a:rPr>
              <a:t>  COIMBATORE BBRANCH</a:t>
            </a:r>
          </a:p>
          <a:p>
            <a:pPr mar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latin typeface="Rupee Foradian" panose="020B0603030804020204" pitchFamily="34" charset="0"/>
              <a:ea typeface="+mj-ea"/>
              <a:cs typeface="+mj-cs"/>
            </a:endParaRPr>
          </a:p>
          <a:p>
            <a:pPr mar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b="1" dirty="0">
              <a:latin typeface="+mj-lt"/>
              <a:ea typeface="+mj-ea"/>
              <a:cs typeface="+mj-cs"/>
            </a:endParaRPr>
          </a:p>
          <a:p>
            <a:pPr mar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dirty="0">
                <a:latin typeface="+mj-lt"/>
                <a:ea typeface="+mj-ea"/>
                <a:cs typeface="+mj-cs"/>
              </a:rPr>
              <a:t>      </a:t>
            </a:r>
            <a:r>
              <a:rPr lang="en-US" sz="3000" b="1" i="1" u="sng" dirty="0">
                <a:latin typeface="+mj-lt"/>
                <a:ea typeface="+mj-ea"/>
                <a:cs typeface="+mj-cs"/>
              </a:rPr>
              <a:t>Giving</a:t>
            </a:r>
            <a:r>
              <a:rPr lang="en-US" sz="3000" b="1" i="1" dirty="0">
                <a:latin typeface="+mj-lt"/>
                <a:ea typeface="+mj-ea"/>
                <a:cs typeface="+mj-cs"/>
              </a:rPr>
              <a:t>          </a:t>
            </a:r>
            <a:r>
              <a:rPr lang="en-US" sz="3000" b="1" i="1" u="sng" dirty="0">
                <a:latin typeface="+mj-lt"/>
                <a:ea typeface="+mj-ea"/>
                <a:cs typeface="+mj-cs"/>
              </a:rPr>
              <a:t>to MSME Dreams</a:t>
            </a:r>
            <a:endParaRPr lang="en-US" sz="3000" i="1" u="sng" dirty="0">
              <a:latin typeface="+mj-lt"/>
              <a:ea typeface="+mj-ea"/>
              <a:cs typeface="+mj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6482" y="269325"/>
            <a:ext cx="719539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with blue and green and yellow colors&#10;&#10;Description automatically generated with medium confidence">
            <a:extLst>
              <a:ext uri="{FF2B5EF4-FFF2-40B4-BE49-F238E27FC236}">
                <a16:creationId xmlns:a16="http://schemas.microsoft.com/office/drawing/2014/main" id="{A0B4269C-A4B6-4731-9E6A-4A58B9C6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6" y="416739"/>
            <a:ext cx="6266279" cy="33407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671F9-EC37-410E-9E3F-9471923E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A2E9845-4D37-471C-A6B8-3FC7BF861B2E}" type="slidenum">
              <a:rPr lang="en-US" smtClean="0"/>
              <a:pPr defTabSz="914400">
                <a:spcAft>
                  <a:spcPts val="600"/>
                </a:spcAft>
              </a:pPr>
              <a:t>1</a:t>
            </a:fld>
            <a:endParaRPr lang="en-US" dirty="0"/>
          </a:p>
        </p:txBody>
      </p:sp>
      <p:grpSp>
        <p:nvGrpSpPr>
          <p:cNvPr id="3" name="Graphic 58" descr="Hummingbird outline">
            <a:extLst>
              <a:ext uri="{FF2B5EF4-FFF2-40B4-BE49-F238E27FC236}">
                <a16:creationId xmlns:a16="http://schemas.microsoft.com/office/drawing/2014/main" id="{0E0D7801-D601-9AC1-61A9-C603A47A76D2}"/>
              </a:ext>
            </a:extLst>
          </p:cNvPr>
          <p:cNvGrpSpPr/>
          <p:nvPr/>
        </p:nvGrpSpPr>
        <p:grpSpPr>
          <a:xfrm>
            <a:off x="8610601" y="4015409"/>
            <a:ext cx="811696" cy="936916"/>
            <a:chOff x="8782317" y="4287590"/>
            <a:chExt cx="538812" cy="529114"/>
          </a:xfrm>
          <a:solidFill>
            <a:srgbClr val="FFC000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8C0A43-1C89-B3FA-0A71-F7D64762FE13}"/>
                </a:ext>
              </a:extLst>
            </p:cNvPr>
            <p:cNvSpPr/>
            <p:nvPr/>
          </p:nvSpPr>
          <p:spPr>
            <a:xfrm>
              <a:off x="8782317" y="4358780"/>
              <a:ext cx="538812" cy="457925"/>
            </a:xfrm>
            <a:custGeom>
              <a:avLst/>
              <a:gdLst>
                <a:gd name="connsiteX0" fmla="*/ 537234 w 538812"/>
                <a:gd name="connsiteY0" fmla="*/ 83419 h 457925"/>
                <a:gd name="connsiteX1" fmla="*/ 537167 w 538812"/>
                <a:gd name="connsiteY1" fmla="*/ 83419 h 457925"/>
                <a:gd name="connsiteX2" fmla="*/ 433363 w 538812"/>
                <a:gd name="connsiteY2" fmla="*/ 87500 h 457925"/>
                <a:gd name="connsiteX3" fmla="*/ 387830 w 538812"/>
                <a:gd name="connsiteY3" fmla="*/ 70721 h 457925"/>
                <a:gd name="connsiteX4" fmla="*/ 384162 w 538812"/>
                <a:gd name="connsiteY4" fmla="*/ 70789 h 457925"/>
                <a:gd name="connsiteX5" fmla="*/ 266579 w 538812"/>
                <a:gd name="connsiteY5" fmla="*/ 171385 h 457925"/>
                <a:gd name="connsiteX6" fmla="*/ 41917 w 538812"/>
                <a:gd name="connsiteY6" fmla="*/ 449 h 457925"/>
                <a:gd name="connsiteX7" fmla="*/ 23055 w 538812"/>
                <a:gd name="connsiteY7" fmla="*/ 12258 h 457925"/>
                <a:gd name="connsiteX8" fmla="*/ 23089 w 538812"/>
                <a:gd name="connsiteY8" fmla="*/ 30324 h 457925"/>
                <a:gd name="connsiteX9" fmla="*/ 164379 w 538812"/>
                <a:gd name="connsiteY9" fmla="*/ 242808 h 457925"/>
                <a:gd name="connsiteX10" fmla="*/ 1757 w 538812"/>
                <a:gd name="connsiteY10" fmla="*/ 444956 h 457925"/>
                <a:gd name="connsiteX11" fmla="*/ 1811 w 538812"/>
                <a:gd name="connsiteY11" fmla="*/ 455731 h 457925"/>
                <a:gd name="connsiteX12" fmla="*/ 5906 w 538812"/>
                <a:gd name="connsiteY12" fmla="*/ 457925 h 457925"/>
                <a:gd name="connsiteX13" fmla="*/ 8796 w 538812"/>
                <a:gd name="connsiteY13" fmla="*/ 456985 h 457925"/>
                <a:gd name="connsiteX14" fmla="*/ 209222 w 538812"/>
                <a:gd name="connsiteY14" fmla="*/ 367251 h 457925"/>
                <a:gd name="connsiteX15" fmla="*/ 436943 w 538812"/>
                <a:gd name="connsiteY15" fmla="*/ 110018 h 457925"/>
                <a:gd name="connsiteX16" fmla="*/ 537647 w 538812"/>
                <a:gd name="connsiteY16" fmla="*/ 87542 h 457925"/>
                <a:gd name="connsiteX17" fmla="*/ 538728 w 538812"/>
                <a:gd name="connsiteY17" fmla="*/ 84872 h 457925"/>
                <a:gd name="connsiteX18" fmla="*/ 537234 w 538812"/>
                <a:gd name="connsiteY18" fmla="*/ 83419 h 457925"/>
                <a:gd name="connsiteX19" fmla="*/ 207896 w 538812"/>
                <a:gd name="connsiteY19" fmla="*/ 350413 h 457925"/>
                <a:gd name="connsiteX20" fmla="*/ 44658 w 538812"/>
                <a:gd name="connsiteY20" fmla="*/ 415699 h 457925"/>
                <a:gd name="connsiteX21" fmla="*/ 44590 w 538812"/>
                <a:gd name="connsiteY21" fmla="*/ 415555 h 457925"/>
                <a:gd name="connsiteX22" fmla="*/ 175444 w 538812"/>
                <a:gd name="connsiteY22" fmla="*/ 252890 h 457925"/>
                <a:gd name="connsiteX23" fmla="*/ 198942 w 538812"/>
                <a:gd name="connsiteY23" fmla="*/ 270837 h 457925"/>
                <a:gd name="connsiteX24" fmla="*/ 202042 w 538812"/>
                <a:gd name="connsiteY24" fmla="*/ 271786 h 457925"/>
                <a:gd name="connsiteX25" fmla="*/ 208824 w 538812"/>
                <a:gd name="connsiteY25" fmla="*/ 263338 h 457925"/>
                <a:gd name="connsiteX26" fmla="*/ 205155 w 538812"/>
                <a:gd name="connsiteY26" fmla="*/ 255794 h 457925"/>
                <a:gd name="connsiteX27" fmla="*/ 35285 w 538812"/>
                <a:gd name="connsiteY27" fmla="*/ 22993 h 457925"/>
                <a:gd name="connsiteX28" fmla="*/ 37119 w 538812"/>
                <a:gd name="connsiteY28" fmla="*/ 17322 h 457925"/>
                <a:gd name="connsiteX29" fmla="*/ 39163 w 538812"/>
                <a:gd name="connsiteY29" fmla="*/ 17067 h 457925"/>
                <a:gd name="connsiteX30" fmla="*/ 266369 w 538812"/>
                <a:gd name="connsiteY30" fmla="*/ 205941 h 457925"/>
                <a:gd name="connsiteX31" fmla="*/ 275106 w 538812"/>
                <a:gd name="connsiteY31" fmla="*/ 210834 h 457925"/>
                <a:gd name="connsiteX32" fmla="*/ 279018 w 538812"/>
                <a:gd name="connsiteY32" fmla="*/ 199905 h 457925"/>
                <a:gd name="connsiteX33" fmla="*/ 273712 w 538812"/>
                <a:gd name="connsiteY33" fmla="*/ 185751 h 457925"/>
                <a:gd name="connsiteX34" fmla="*/ 328267 w 538812"/>
                <a:gd name="connsiteY34" fmla="*/ 129413 h 457925"/>
                <a:gd name="connsiteX35" fmla="*/ 384554 w 538812"/>
                <a:gd name="connsiteY35" fmla="*/ 87711 h 457925"/>
                <a:gd name="connsiteX36" fmla="*/ 387796 w 538812"/>
                <a:gd name="connsiteY36" fmla="*/ 87652 h 457925"/>
                <a:gd name="connsiteX37" fmla="*/ 424727 w 538812"/>
                <a:gd name="connsiteY37" fmla="*/ 100477 h 457925"/>
                <a:gd name="connsiteX38" fmla="*/ 207896 w 538812"/>
                <a:gd name="connsiteY38" fmla="*/ 350413 h 45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38812" h="457925">
                  <a:moveTo>
                    <a:pt x="537234" y="83419"/>
                  </a:moveTo>
                  <a:lnTo>
                    <a:pt x="537167" y="83419"/>
                  </a:lnTo>
                  <a:lnTo>
                    <a:pt x="433363" y="87500"/>
                  </a:lnTo>
                  <a:cubicBezTo>
                    <a:pt x="420156" y="75582"/>
                    <a:pt x="404093" y="69663"/>
                    <a:pt x="387830" y="70721"/>
                  </a:cubicBezTo>
                  <a:cubicBezTo>
                    <a:pt x="386632" y="70721"/>
                    <a:pt x="385414" y="70721"/>
                    <a:pt x="384162" y="70789"/>
                  </a:cubicBezTo>
                  <a:cubicBezTo>
                    <a:pt x="338486" y="72584"/>
                    <a:pt x="323732" y="124757"/>
                    <a:pt x="266579" y="171385"/>
                  </a:cubicBezTo>
                  <a:cubicBezTo>
                    <a:pt x="225641" y="97879"/>
                    <a:pt x="118101" y="20199"/>
                    <a:pt x="41917" y="449"/>
                  </a:cubicBezTo>
                  <a:cubicBezTo>
                    <a:pt x="34201" y="-1562"/>
                    <a:pt x="26392" y="3327"/>
                    <a:pt x="23055" y="12258"/>
                  </a:cubicBezTo>
                  <a:cubicBezTo>
                    <a:pt x="20944" y="17994"/>
                    <a:pt x="20957" y="24600"/>
                    <a:pt x="23089" y="30324"/>
                  </a:cubicBezTo>
                  <a:cubicBezTo>
                    <a:pt x="45572" y="92537"/>
                    <a:pt x="107273" y="188129"/>
                    <a:pt x="164379" y="242808"/>
                  </a:cubicBezTo>
                  <a:lnTo>
                    <a:pt x="1757" y="444956"/>
                  </a:lnTo>
                  <a:cubicBezTo>
                    <a:pt x="-607" y="447950"/>
                    <a:pt x="-583" y="452774"/>
                    <a:pt x="1811" y="455731"/>
                  </a:cubicBezTo>
                  <a:cubicBezTo>
                    <a:pt x="2905" y="457083"/>
                    <a:pt x="4368" y="457867"/>
                    <a:pt x="5906" y="457925"/>
                  </a:cubicBezTo>
                  <a:cubicBezTo>
                    <a:pt x="6916" y="457913"/>
                    <a:pt x="7908" y="457591"/>
                    <a:pt x="8796" y="456985"/>
                  </a:cubicBezTo>
                  <a:cubicBezTo>
                    <a:pt x="56745" y="425341"/>
                    <a:pt x="141125" y="375649"/>
                    <a:pt x="209222" y="367251"/>
                  </a:cubicBezTo>
                  <a:cubicBezTo>
                    <a:pt x="340029" y="351167"/>
                    <a:pt x="412214" y="252433"/>
                    <a:pt x="436943" y="110018"/>
                  </a:cubicBezTo>
                  <a:lnTo>
                    <a:pt x="537647" y="87542"/>
                  </a:lnTo>
                  <a:cubicBezTo>
                    <a:pt x="538535" y="87178"/>
                    <a:pt x="539019" y="85983"/>
                    <a:pt x="538728" y="84872"/>
                  </a:cubicBezTo>
                  <a:cubicBezTo>
                    <a:pt x="538513" y="84053"/>
                    <a:pt x="537923" y="83478"/>
                    <a:pt x="537234" y="83419"/>
                  </a:cubicBezTo>
                  <a:close/>
                  <a:moveTo>
                    <a:pt x="207896" y="350413"/>
                  </a:moveTo>
                  <a:cubicBezTo>
                    <a:pt x="154695" y="356957"/>
                    <a:pt x="92167" y="387814"/>
                    <a:pt x="44658" y="415699"/>
                  </a:cubicBezTo>
                  <a:cubicBezTo>
                    <a:pt x="44468" y="415809"/>
                    <a:pt x="44441" y="415742"/>
                    <a:pt x="44590" y="415555"/>
                  </a:cubicBezTo>
                  <a:lnTo>
                    <a:pt x="175444" y="252890"/>
                  </a:lnTo>
                  <a:cubicBezTo>
                    <a:pt x="182957" y="259506"/>
                    <a:pt x="190806" y="265501"/>
                    <a:pt x="198942" y="270837"/>
                  </a:cubicBezTo>
                  <a:cubicBezTo>
                    <a:pt x="199900" y="271460"/>
                    <a:pt x="200963" y="271786"/>
                    <a:pt x="202042" y="271786"/>
                  </a:cubicBezTo>
                  <a:cubicBezTo>
                    <a:pt x="205780" y="271796"/>
                    <a:pt x="208816" y="268013"/>
                    <a:pt x="208824" y="263338"/>
                  </a:cubicBezTo>
                  <a:cubicBezTo>
                    <a:pt x="208829" y="260162"/>
                    <a:pt x="207413" y="257249"/>
                    <a:pt x="205155" y="255794"/>
                  </a:cubicBezTo>
                  <a:cubicBezTo>
                    <a:pt x="140063" y="213754"/>
                    <a:pt x="58505" y="87525"/>
                    <a:pt x="35285" y="22993"/>
                  </a:cubicBezTo>
                  <a:cubicBezTo>
                    <a:pt x="34539" y="20793"/>
                    <a:pt x="35361" y="18254"/>
                    <a:pt x="37119" y="17322"/>
                  </a:cubicBezTo>
                  <a:cubicBezTo>
                    <a:pt x="37764" y="16980"/>
                    <a:pt x="38476" y="16891"/>
                    <a:pt x="39163" y="17067"/>
                  </a:cubicBezTo>
                  <a:cubicBezTo>
                    <a:pt x="120342" y="38036"/>
                    <a:pt x="243582" y="131233"/>
                    <a:pt x="266369" y="205941"/>
                  </a:cubicBezTo>
                  <a:cubicBezTo>
                    <a:pt x="267702" y="210310"/>
                    <a:pt x="271613" y="212501"/>
                    <a:pt x="275106" y="210834"/>
                  </a:cubicBezTo>
                  <a:cubicBezTo>
                    <a:pt x="278599" y="209167"/>
                    <a:pt x="280351" y="204274"/>
                    <a:pt x="279018" y="199905"/>
                  </a:cubicBezTo>
                  <a:cubicBezTo>
                    <a:pt x="277503" y="195044"/>
                    <a:pt x="275731" y="190315"/>
                    <a:pt x="273712" y="185751"/>
                  </a:cubicBezTo>
                  <a:cubicBezTo>
                    <a:pt x="293368" y="169319"/>
                    <a:pt x="311646" y="150443"/>
                    <a:pt x="328267" y="129413"/>
                  </a:cubicBezTo>
                  <a:cubicBezTo>
                    <a:pt x="348611" y="104863"/>
                    <a:pt x="362051" y="88600"/>
                    <a:pt x="384554" y="87711"/>
                  </a:cubicBezTo>
                  <a:cubicBezTo>
                    <a:pt x="385657" y="87669"/>
                    <a:pt x="386733" y="87652"/>
                    <a:pt x="387796" y="87652"/>
                  </a:cubicBezTo>
                  <a:cubicBezTo>
                    <a:pt x="400904" y="86666"/>
                    <a:pt x="413902" y="91179"/>
                    <a:pt x="424727" y="100477"/>
                  </a:cubicBezTo>
                  <a:cubicBezTo>
                    <a:pt x="400479" y="249597"/>
                    <a:pt x="325634" y="335954"/>
                    <a:pt x="207896" y="350413"/>
                  </a:cubicBezTo>
                  <a:close/>
                </a:path>
              </a:pathLst>
            </a:custGeom>
            <a:grpFill/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>
                <a:solidFill>
                  <a:schemeClr val="bg2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EA2AE9C-42C9-E3EE-35F7-45CB97BFB29D}"/>
                </a:ext>
              </a:extLst>
            </p:cNvPr>
            <p:cNvSpPr/>
            <p:nvPr/>
          </p:nvSpPr>
          <p:spPr>
            <a:xfrm>
              <a:off x="8939487" y="4287590"/>
              <a:ext cx="137041" cy="204553"/>
            </a:xfrm>
            <a:custGeom>
              <a:avLst/>
              <a:gdLst>
                <a:gd name="connsiteX0" fmla="*/ 15243 w 137041"/>
                <a:gd name="connsiteY0" fmla="*/ 121314 h 204553"/>
                <a:gd name="connsiteX1" fmla="*/ 20502 w 137041"/>
                <a:gd name="connsiteY1" fmla="*/ 111311 h 204553"/>
                <a:gd name="connsiteX2" fmla="*/ 20501 w 137041"/>
                <a:gd name="connsiteY2" fmla="*/ 111308 h 204553"/>
                <a:gd name="connsiteX3" fmla="*/ 13855 w 137041"/>
                <a:gd name="connsiteY3" fmla="*/ 20921 h 204553"/>
                <a:gd name="connsiteX4" fmla="*/ 15845 w 137041"/>
                <a:gd name="connsiteY4" fmla="*/ 17239 h 204553"/>
                <a:gd name="connsiteX5" fmla="*/ 19445 w 137041"/>
                <a:gd name="connsiteY5" fmla="*/ 17755 h 204553"/>
                <a:gd name="connsiteX6" fmla="*/ 124176 w 137041"/>
                <a:gd name="connsiteY6" fmla="*/ 199764 h 204553"/>
                <a:gd name="connsiteX7" fmla="*/ 133212 w 137041"/>
                <a:gd name="connsiteY7" fmla="*/ 203711 h 204553"/>
                <a:gd name="connsiteX8" fmla="*/ 136494 w 137041"/>
                <a:gd name="connsiteY8" fmla="*/ 192754 h 204553"/>
                <a:gd name="connsiteX9" fmla="*/ 28514 w 137041"/>
                <a:gd name="connsiteY9" fmla="*/ 5116 h 204553"/>
                <a:gd name="connsiteX10" fmla="*/ 11656 w 137041"/>
                <a:gd name="connsiteY10" fmla="*/ 1087 h 204553"/>
                <a:gd name="connsiteX11" fmla="*/ 333 w 137041"/>
                <a:gd name="connsiteY11" fmla="*/ 20219 h 204553"/>
                <a:gd name="connsiteX12" fmla="*/ 7243 w 137041"/>
                <a:gd name="connsiteY12" fmla="*/ 114719 h 204553"/>
                <a:gd name="connsiteX13" fmla="*/ 15230 w 137041"/>
                <a:gd name="connsiteY13" fmla="*/ 121317 h 204553"/>
                <a:gd name="connsiteX14" fmla="*/ 15243 w 137041"/>
                <a:gd name="connsiteY14" fmla="*/ 121314 h 20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41" h="204553">
                  <a:moveTo>
                    <a:pt x="15243" y="121314"/>
                  </a:moveTo>
                  <a:cubicBezTo>
                    <a:pt x="18903" y="120368"/>
                    <a:pt x="21258" y="115890"/>
                    <a:pt x="20502" y="111311"/>
                  </a:cubicBezTo>
                  <a:cubicBezTo>
                    <a:pt x="20502" y="111310"/>
                    <a:pt x="20501" y="111309"/>
                    <a:pt x="20501" y="111308"/>
                  </a:cubicBezTo>
                  <a:cubicBezTo>
                    <a:pt x="14895" y="81721"/>
                    <a:pt x="12658" y="51291"/>
                    <a:pt x="13855" y="20921"/>
                  </a:cubicBezTo>
                  <a:cubicBezTo>
                    <a:pt x="13896" y="19317"/>
                    <a:pt x="14670" y="17884"/>
                    <a:pt x="15845" y="17239"/>
                  </a:cubicBezTo>
                  <a:cubicBezTo>
                    <a:pt x="17024" y="16525"/>
                    <a:pt x="18426" y="16726"/>
                    <a:pt x="19445" y="17755"/>
                  </a:cubicBezTo>
                  <a:cubicBezTo>
                    <a:pt x="60370" y="58068"/>
                    <a:pt x="93647" y="115955"/>
                    <a:pt x="124176" y="199764"/>
                  </a:cubicBezTo>
                  <a:cubicBezTo>
                    <a:pt x="125800" y="203975"/>
                    <a:pt x="129846" y="205742"/>
                    <a:pt x="133212" y="203711"/>
                  </a:cubicBezTo>
                  <a:cubicBezTo>
                    <a:pt x="136473" y="201744"/>
                    <a:pt x="137918" y="196917"/>
                    <a:pt x="136494" y="192754"/>
                  </a:cubicBezTo>
                  <a:cubicBezTo>
                    <a:pt x="105213" y="106796"/>
                    <a:pt x="70880" y="47148"/>
                    <a:pt x="28514" y="5116"/>
                  </a:cubicBezTo>
                  <a:cubicBezTo>
                    <a:pt x="23815" y="255"/>
                    <a:pt x="17456" y="-1265"/>
                    <a:pt x="11656" y="1087"/>
                  </a:cubicBezTo>
                  <a:cubicBezTo>
                    <a:pt x="5101" y="3953"/>
                    <a:pt x="611" y="11539"/>
                    <a:pt x="333" y="20219"/>
                  </a:cubicBezTo>
                  <a:cubicBezTo>
                    <a:pt x="-929" y="51969"/>
                    <a:pt x="1397" y="83783"/>
                    <a:pt x="7243" y="114719"/>
                  </a:cubicBezTo>
                  <a:cubicBezTo>
                    <a:pt x="7992" y="119300"/>
                    <a:pt x="11568" y="122254"/>
                    <a:pt x="15230" y="121317"/>
                  </a:cubicBezTo>
                  <a:cubicBezTo>
                    <a:pt x="15234" y="121317"/>
                    <a:pt x="15238" y="121315"/>
                    <a:pt x="15243" y="121314"/>
                  </a:cubicBezTo>
                  <a:close/>
                </a:path>
              </a:pathLst>
            </a:custGeom>
            <a:grpFill/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2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50A1BEA-2D01-0EB8-B8F8-F80BF80A9196}"/>
                </a:ext>
              </a:extLst>
            </p:cNvPr>
            <p:cNvSpPr/>
            <p:nvPr/>
          </p:nvSpPr>
          <p:spPr>
            <a:xfrm>
              <a:off x="9147678" y="4469619"/>
              <a:ext cx="20303" cy="25396"/>
            </a:xfrm>
            <a:custGeom>
              <a:avLst/>
              <a:gdLst>
                <a:gd name="connsiteX0" fmla="*/ 20303 w 20303"/>
                <a:gd name="connsiteY0" fmla="*/ 12698 h 25396"/>
                <a:gd name="connsiteX1" fmla="*/ 10152 w 20303"/>
                <a:gd name="connsiteY1" fmla="*/ 25397 h 25396"/>
                <a:gd name="connsiteX2" fmla="*/ 0 w 20303"/>
                <a:gd name="connsiteY2" fmla="*/ 12698 h 25396"/>
                <a:gd name="connsiteX3" fmla="*/ 10152 w 20303"/>
                <a:gd name="connsiteY3" fmla="*/ 0 h 25396"/>
                <a:gd name="connsiteX4" fmla="*/ 20303 w 20303"/>
                <a:gd name="connsiteY4" fmla="*/ 12698 h 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" h="25396">
                  <a:moveTo>
                    <a:pt x="20303" y="12698"/>
                  </a:moveTo>
                  <a:cubicBezTo>
                    <a:pt x="20303" y="19711"/>
                    <a:pt x="15758" y="25397"/>
                    <a:pt x="10152" y="25397"/>
                  </a:cubicBezTo>
                  <a:cubicBezTo>
                    <a:pt x="4545" y="25397"/>
                    <a:pt x="0" y="19711"/>
                    <a:pt x="0" y="12698"/>
                  </a:cubicBezTo>
                  <a:cubicBezTo>
                    <a:pt x="0" y="5685"/>
                    <a:pt x="4545" y="0"/>
                    <a:pt x="10152" y="0"/>
                  </a:cubicBezTo>
                  <a:cubicBezTo>
                    <a:pt x="15758" y="0"/>
                    <a:pt x="20303" y="5685"/>
                    <a:pt x="20303" y="12698"/>
                  </a:cubicBezTo>
                  <a:close/>
                </a:path>
              </a:pathLst>
            </a:custGeom>
            <a:grpFill/>
            <a:ln w="6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2"/>
                </a:solidFill>
                <a:highlight>
                  <a:srgbClr val="FF0000"/>
                </a:highlight>
              </a:endParaRPr>
            </a:p>
          </p:txBody>
        </p:sp>
      </p:grpSp>
      <p:pic>
        <p:nvPicPr>
          <p:cNvPr id="11" name="Picture 10" descr="A hands holding a building and a bag of money&#10;&#10;Description automatically generated">
            <a:extLst>
              <a:ext uri="{FF2B5EF4-FFF2-40B4-BE49-F238E27FC236}">
                <a16:creationId xmlns:a16="http://schemas.microsoft.com/office/drawing/2014/main" id="{1A7F5294-A44F-0C0C-9DB7-D8CD5B8F6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0" y="3904938"/>
            <a:ext cx="3428527" cy="2387797"/>
          </a:xfrm>
          <a:prstGeom prst="rect">
            <a:avLst/>
          </a:prstGeom>
        </p:spPr>
      </p:pic>
      <p:pic>
        <p:nvPicPr>
          <p:cNvPr id="13" name="Picture 12" descr="A group of buildings with a smoke stack&#10;&#10;Description automatically generated">
            <a:extLst>
              <a:ext uri="{FF2B5EF4-FFF2-40B4-BE49-F238E27FC236}">
                <a16:creationId xmlns:a16="http://schemas.microsoft.com/office/drawing/2014/main" id="{2390D29E-2716-36E7-F5CA-F783FB996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65" y="3856383"/>
            <a:ext cx="3416859" cy="25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34BE6E-5BAE-4986-3D78-87221BBBB6AC}"/>
              </a:ext>
            </a:extLst>
          </p:cNvPr>
          <p:cNvSpPr/>
          <p:nvPr/>
        </p:nvSpPr>
        <p:spPr>
          <a:xfrm>
            <a:off x="0" y="0"/>
            <a:ext cx="5852160" cy="914400"/>
          </a:xfrm>
          <a:custGeom>
            <a:avLst/>
            <a:gdLst>
              <a:gd name="connsiteX0" fmla="*/ 0 w 2828759"/>
              <a:gd name="connsiteY0" fmla="*/ 0 h 341085"/>
              <a:gd name="connsiteX1" fmla="*/ 2828759 w 2828759"/>
              <a:gd name="connsiteY1" fmla="*/ 0 h 341085"/>
              <a:gd name="connsiteX2" fmla="*/ 2801955 w 2828759"/>
              <a:gd name="connsiteY2" fmla="*/ 132765 h 341085"/>
              <a:gd name="connsiteX3" fmla="*/ 2487673 w 2828759"/>
              <a:gd name="connsiteY3" fmla="*/ 341085 h 341085"/>
              <a:gd name="connsiteX4" fmla="*/ 7257 w 2828759"/>
              <a:gd name="connsiteY4" fmla="*/ 341084 h 341085"/>
              <a:gd name="connsiteX5" fmla="*/ 0 w 2828759"/>
              <a:gd name="connsiteY5" fmla="*/ 340352 h 3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759" h="341085">
                <a:moveTo>
                  <a:pt x="0" y="0"/>
                </a:moveTo>
                <a:lnTo>
                  <a:pt x="2828759" y="0"/>
                </a:lnTo>
                <a:lnTo>
                  <a:pt x="2801955" y="132765"/>
                </a:lnTo>
                <a:cubicBezTo>
                  <a:pt x="2750175" y="255186"/>
                  <a:pt x="2628956" y="341085"/>
                  <a:pt x="2487673" y="341085"/>
                </a:cubicBezTo>
                <a:lnTo>
                  <a:pt x="7257" y="341084"/>
                </a:lnTo>
                <a:lnTo>
                  <a:pt x="0" y="340352"/>
                </a:lnTo>
                <a:close/>
              </a:path>
            </a:pathLst>
          </a:custGeom>
          <a:solidFill>
            <a:srgbClr val="0140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upee Foradian" panose="020B0603030804020204" pitchFamily="34" charset="0"/>
                <a:cs typeface="Poppins" pitchFamily="2" charset="77"/>
              </a:rPr>
              <a:t>Serving MSMEs to the 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A58D1-374D-928C-235A-A27035D9D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685" y="-241140"/>
            <a:ext cx="3213148" cy="1587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9655A7-ACB2-FF49-5E67-D218CE1D6F6B}"/>
              </a:ext>
            </a:extLst>
          </p:cNvPr>
          <p:cNvCxnSpPr>
            <a:cxnSpLocks/>
          </p:cNvCxnSpPr>
          <p:nvPr/>
        </p:nvCxnSpPr>
        <p:spPr>
          <a:xfrm>
            <a:off x="6125329" y="1733105"/>
            <a:ext cx="52845" cy="433475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958;p40">
            <a:extLst>
              <a:ext uri="{FF2B5EF4-FFF2-40B4-BE49-F238E27FC236}">
                <a16:creationId xmlns:a16="http://schemas.microsoft.com/office/drawing/2014/main" id="{051533E8-B856-5FEB-6439-2D0E2366445D}"/>
              </a:ext>
            </a:extLst>
          </p:cNvPr>
          <p:cNvSpPr/>
          <p:nvPr/>
        </p:nvSpPr>
        <p:spPr>
          <a:xfrm>
            <a:off x="7411987" y="2016514"/>
            <a:ext cx="1505107" cy="15121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1" name="Google Shape;958;p40">
            <a:extLst>
              <a:ext uri="{FF2B5EF4-FFF2-40B4-BE49-F238E27FC236}">
                <a16:creationId xmlns:a16="http://schemas.microsoft.com/office/drawing/2014/main" id="{DA90C7FE-5ADC-7765-309E-F06B0E4E002C}"/>
              </a:ext>
            </a:extLst>
          </p:cNvPr>
          <p:cNvSpPr/>
          <p:nvPr/>
        </p:nvSpPr>
        <p:spPr>
          <a:xfrm>
            <a:off x="7500890" y="2108710"/>
            <a:ext cx="1327302" cy="13277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BF97C-0984-30D5-AF6C-7CB435FCAB5A}"/>
              </a:ext>
            </a:extLst>
          </p:cNvPr>
          <p:cNvSpPr txBox="1"/>
          <p:nvPr/>
        </p:nvSpPr>
        <p:spPr>
          <a:xfrm>
            <a:off x="1692875" y="4196218"/>
            <a:ext cx="2684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 </a:t>
            </a:r>
            <a:endParaRPr lang="en-IN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B704DC-5B92-D1A6-57A6-8AB49CF90D56}"/>
              </a:ext>
            </a:extLst>
          </p:cNvPr>
          <p:cNvSpPr txBox="1"/>
          <p:nvPr/>
        </p:nvSpPr>
        <p:spPr>
          <a:xfrm>
            <a:off x="1317861" y="1553553"/>
            <a:ext cx="386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tos ExtraBold" panose="020F0502020204030204" pitchFamily="34" charset="0"/>
              </a:rPr>
              <a:t> Machinery/Equipment Finance</a:t>
            </a:r>
            <a:endParaRPr lang="en-IN" sz="2000" dirty="0">
              <a:latin typeface="Aptos ExtraBold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F5B068-0451-543F-97B5-BA6AE7BD6560}"/>
              </a:ext>
            </a:extLst>
          </p:cNvPr>
          <p:cNvSpPr txBox="1"/>
          <p:nvPr/>
        </p:nvSpPr>
        <p:spPr>
          <a:xfrm>
            <a:off x="1405052" y="2391114"/>
            <a:ext cx="441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Project Finance – Capex Requirements</a:t>
            </a:r>
            <a:endParaRPr lang="en-IN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5BDEBA-8D40-9557-E9FA-ECE3B3056790}"/>
              </a:ext>
            </a:extLst>
          </p:cNvPr>
          <p:cNvSpPr txBox="1"/>
          <p:nvPr/>
        </p:nvSpPr>
        <p:spPr>
          <a:xfrm>
            <a:off x="1455774" y="3758766"/>
            <a:ext cx="427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Hotels, Restaurants – Interior and other capex requirements</a:t>
            </a:r>
            <a:endParaRPr lang="en-IN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48A712-B976-485D-4457-4AAED02678C8}"/>
              </a:ext>
            </a:extLst>
          </p:cNvPr>
          <p:cNvSpPr txBox="1"/>
          <p:nvPr/>
        </p:nvSpPr>
        <p:spPr>
          <a:xfrm>
            <a:off x="1100779" y="4773551"/>
            <a:ext cx="325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en-IN" dirty="0"/>
          </a:p>
        </p:txBody>
      </p:sp>
      <p:sp>
        <p:nvSpPr>
          <p:cNvPr id="4" name="Google Shape;946;p40">
            <a:extLst>
              <a:ext uri="{FF2B5EF4-FFF2-40B4-BE49-F238E27FC236}">
                <a16:creationId xmlns:a16="http://schemas.microsoft.com/office/drawing/2014/main" id="{992EBC58-9D33-7359-3AA6-973FFDD7BDD3}"/>
              </a:ext>
            </a:extLst>
          </p:cNvPr>
          <p:cNvSpPr/>
          <p:nvPr/>
        </p:nvSpPr>
        <p:spPr>
          <a:xfrm flipH="1">
            <a:off x="103641" y="1376592"/>
            <a:ext cx="1033646" cy="8858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highlight>
                <a:srgbClr val="FFFF00"/>
              </a:highlight>
            </a:endParaRPr>
          </a:p>
        </p:txBody>
      </p:sp>
      <p:pic>
        <p:nvPicPr>
          <p:cNvPr id="15" name="Graphic 14" descr="Robot Hand outline">
            <a:extLst>
              <a:ext uri="{FF2B5EF4-FFF2-40B4-BE49-F238E27FC236}">
                <a16:creationId xmlns:a16="http://schemas.microsoft.com/office/drawing/2014/main" id="{75560FFC-74D5-4662-D35A-D31262397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551" y="1339028"/>
            <a:ext cx="914400" cy="914400"/>
          </a:xfrm>
          <a:prstGeom prst="rect">
            <a:avLst/>
          </a:prstGeom>
        </p:spPr>
      </p:pic>
      <p:sp>
        <p:nvSpPr>
          <p:cNvPr id="23" name="Google Shape;946;p40">
            <a:extLst>
              <a:ext uri="{FF2B5EF4-FFF2-40B4-BE49-F238E27FC236}">
                <a16:creationId xmlns:a16="http://schemas.microsoft.com/office/drawing/2014/main" id="{80461BD2-D7D7-5519-D1D7-4048D604E112}"/>
              </a:ext>
            </a:extLst>
          </p:cNvPr>
          <p:cNvSpPr/>
          <p:nvPr/>
        </p:nvSpPr>
        <p:spPr>
          <a:xfrm flipH="1">
            <a:off x="134305" y="3683470"/>
            <a:ext cx="1033646" cy="9004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25" name="Graphic 24" descr="Modern architecture outline">
            <a:extLst>
              <a:ext uri="{FF2B5EF4-FFF2-40B4-BE49-F238E27FC236}">
                <a16:creationId xmlns:a16="http://schemas.microsoft.com/office/drawing/2014/main" id="{31952908-DB92-9023-940E-E98EB73F0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589" y="3624936"/>
            <a:ext cx="914400" cy="914400"/>
          </a:xfrm>
          <a:prstGeom prst="rect">
            <a:avLst/>
          </a:prstGeom>
        </p:spPr>
      </p:pic>
      <p:sp>
        <p:nvSpPr>
          <p:cNvPr id="35" name="Google Shape;946;p40">
            <a:extLst>
              <a:ext uri="{FF2B5EF4-FFF2-40B4-BE49-F238E27FC236}">
                <a16:creationId xmlns:a16="http://schemas.microsoft.com/office/drawing/2014/main" id="{2E8B7A10-5CD4-9BA0-3DE7-A09C5E7DABD0}"/>
              </a:ext>
            </a:extLst>
          </p:cNvPr>
          <p:cNvSpPr/>
          <p:nvPr/>
        </p:nvSpPr>
        <p:spPr>
          <a:xfrm flipH="1">
            <a:off x="134305" y="4801544"/>
            <a:ext cx="1033646" cy="8858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6" name="Graphic 35" descr="Good Inventory outline">
            <a:extLst>
              <a:ext uri="{FF2B5EF4-FFF2-40B4-BE49-F238E27FC236}">
                <a16:creationId xmlns:a16="http://schemas.microsoft.com/office/drawing/2014/main" id="{D321385B-AB35-F658-9AE8-0C1DD6913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100" y="4771176"/>
            <a:ext cx="914400" cy="914400"/>
          </a:xfrm>
          <a:prstGeom prst="rect">
            <a:avLst/>
          </a:prstGeom>
        </p:spPr>
      </p:pic>
      <p:sp>
        <p:nvSpPr>
          <p:cNvPr id="39" name="Google Shape;946;p40">
            <a:extLst>
              <a:ext uri="{FF2B5EF4-FFF2-40B4-BE49-F238E27FC236}">
                <a16:creationId xmlns:a16="http://schemas.microsoft.com/office/drawing/2014/main" id="{09407204-EFC8-E0B4-8E9B-32EA3DDE44F3}"/>
              </a:ext>
            </a:extLst>
          </p:cNvPr>
          <p:cNvSpPr/>
          <p:nvPr/>
        </p:nvSpPr>
        <p:spPr>
          <a:xfrm flipH="1">
            <a:off x="155324" y="5910939"/>
            <a:ext cx="1033646" cy="8858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946;p40">
            <a:extLst>
              <a:ext uri="{FF2B5EF4-FFF2-40B4-BE49-F238E27FC236}">
                <a16:creationId xmlns:a16="http://schemas.microsoft.com/office/drawing/2014/main" id="{021FA088-444A-C6BA-3CE9-05C20829F6A4}"/>
              </a:ext>
            </a:extLst>
          </p:cNvPr>
          <p:cNvSpPr/>
          <p:nvPr/>
        </p:nvSpPr>
        <p:spPr>
          <a:xfrm flipH="1">
            <a:off x="134305" y="2535435"/>
            <a:ext cx="1033646" cy="885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2863" dist="1905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2" name="Graphic 41" descr="Factory outline">
            <a:extLst>
              <a:ext uri="{FF2B5EF4-FFF2-40B4-BE49-F238E27FC236}">
                <a16:creationId xmlns:a16="http://schemas.microsoft.com/office/drawing/2014/main" id="{D3D8BDD0-8EDD-05B2-DD03-22195E5A70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1573" y="2490191"/>
            <a:ext cx="912066" cy="912066"/>
          </a:xfrm>
          <a:prstGeom prst="rect">
            <a:avLst/>
          </a:prstGeom>
        </p:spPr>
      </p:pic>
      <p:pic>
        <p:nvPicPr>
          <p:cNvPr id="43" name="Graphic 42" descr="Solar Panels outline">
            <a:extLst>
              <a:ext uri="{FF2B5EF4-FFF2-40B4-BE49-F238E27FC236}">
                <a16:creationId xmlns:a16="http://schemas.microsoft.com/office/drawing/2014/main" id="{57CFF944-FF67-7F14-6896-47AC048706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3551" y="5895197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E60CB74-7428-39F4-2DB2-10E845277977}"/>
              </a:ext>
            </a:extLst>
          </p:cNvPr>
          <p:cNvSpPr txBox="1"/>
          <p:nvPr/>
        </p:nvSpPr>
        <p:spPr>
          <a:xfrm rot="10800000" flipV="1">
            <a:off x="1405053" y="5068943"/>
            <a:ext cx="367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Working Capital/ Overdraft </a:t>
            </a:r>
            <a:endParaRPr lang="en-IN" sz="2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A56680-1984-B545-C5B4-71DDE56A0D08}"/>
              </a:ext>
            </a:extLst>
          </p:cNvPr>
          <p:cNvSpPr txBox="1"/>
          <p:nvPr/>
        </p:nvSpPr>
        <p:spPr>
          <a:xfrm rot="10800000" flipV="1">
            <a:off x="1405053" y="6067858"/>
            <a:ext cx="453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Green Finance – Energy Efficient Projects </a:t>
            </a:r>
            <a:endParaRPr lang="en-IN" sz="2000" b="1" dirty="0"/>
          </a:p>
        </p:txBody>
      </p:sp>
      <p:sp>
        <p:nvSpPr>
          <p:cNvPr id="46" name="Google Shape;958;p40">
            <a:extLst>
              <a:ext uri="{FF2B5EF4-FFF2-40B4-BE49-F238E27FC236}">
                <a16:creationId xmlns:a16="http://schemas.microsoft.com/office/drawing/2014/main" id="{1F1AF5C0-8FA9-FF60-3FEB-54F6897529C1}"/>
              </a:ext>
            </a:extLst>
          </p:cNvPr>
          <p:cNvSpPr/>
          <p:nvPr/>
        </p:nvSpPr>
        <p:spPr>
          <a:xfrm>
            <a:off x="6503142" y="4234979"/>
            <a:ext cx="1505107" cy="15121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7" name="Google Shape;958;p40">
            <a:extLst>
              <a:ext uri="{FF2B5EF4-FFF2-40B4-BE49-F238E27FC236}">
                <a16:creationId xmlns:a16="http://schemas.microsoft.com/office/drawing/2014/main" id="{22426A0F-8900-70CB-058B-A4C566EE65A8}"/>
              </a:ext>
            </a:extLst>
          </p:cNvPr>
          <p:cNvSpPr/>
          <p:nvPr/>
        </p:nvSpPr>
        <p:spPr>
          <a:xfrm>
            <a:off x="6596940" y="4327177"/>
            <a:ext cx="1310383" cy="13277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8" name="Google Shape;958;p40">
            <a:extLst>
              <a:ext uri="{FF2B5EF4-FFF2-40B4-BE49-F238E27FC236}">
                <a16:creationId xmlns:a16="http://schemas.microsoft.com/office/drawing/2014/main" id="{C8CB42EE-567D-1AA0-8F9D-F38D82491FFB}"/>
              </a:ext>
            </a:extLst>
          </p:cNvPr>
          <p:cNvSpPr/>
          <p:nvPr/>
        </p:nvSpPr>
        <p:spPr>
          <a:xfrm>
            <a:off x="8402306" y="4234979"/>
            <a:ext cx="1505107" cy="15121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0" name="Google Shape;958;p40">
            <a:extLst>
              <a:ext uri="{FF2B5EF4-FFF2-40B4-BE49-F238E27FC236}">
                <a16:creationId xmlns:a16="http://schemas.microsoft.com/office/drawing/2014/main" id="{8BBE7542-FE33-3CF6-FB18-33D890DD9AB2}"/>
              </a:ext>
            </a:extLst>
          </p:cNvPr>
          <p:cNvSpPr/>
          <p:nvPr/>
        </p:nvSpPr>
        <p:spPr>
          <a:xfrm>
            <a:off x="9443354" y="2009045"/>
            <a:ext cx="1505107" cy="15121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1" name="Google Shape;958;p40">
            <a:extLst>
              <a:ext uri="{FF2B5EF4-FFF2-40B4-BE49-F238E27FC236}">
                <a16:creationId xmlns:a16="http://schemas.microsoft.com/office/drawing/2014/main" id="{5BEC1F53-5845-EC6D-B4AD-A2039DEDA9BD}"/>
              </a:ext>
            </a:extLst>
          </p:cNvPr>
          <p:cNvSpPr/>
          <p:nvPr/>
        </p:nvSpPr>
        <p:spPr>
          <a:xfrm>
            <a:off x="10225638" y="4255996"/>
            <a:ext cx="1505107" cy="1512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2" name="Google Shape;958;p40">
            <a:extLst>
              <a:ext uri="{FF2B5EF4-FFF2-40B4-BE49-F238E27FC236}">
                <a16:creationId xmlns:a16="http://schemas.microsoft.com/office/drawing/2014/main" id="{E69A3EB4-2C15-CB17-B99F-36F899B2E09B}"/>
              </a:ext>
            </a:extLst>
          </p:cNvPr>
          <p:cNvSpPr/>
          <p:nvPr/>
        </p:nvSpPr>
        <p:spPr>
          <a:xfrm>
            <a:off x="8512759" y="4327178"/>
            <a:ext cx="1284202" cy="132775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3" name="Google Shape;958;p40">
            <a:extLst>
              <a:ext uri="{FF2B5EF4-FFF2-40B4-BE49-F238E27FC236}">
                <a16:creationId xmlns:a16="http://schemas.microsoft.com/office/drawing/2014/main" id="{BC910CB7-C851-39E3-8214-089222D53F55}"/>
              </a:ext>
            </a:extLst>
          </p:cNvPr>
          <p:cNvSpPr/>
          <p:nvPr/>
        </p:nvSpPr>
        <p:spPr>
          <a:xfrm>
            <a:off x="9540332" y="2101241"/>
            <a:ext cx="1327302" cy="13277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5" name="Google Shape;958;p40">
            <a:extLst>
              <a:ext uri="{FF2B5EF4-FFF2-40B4-BE49-F238E27FC236}">
                <a16:creationId xmlns:a16="http://schemas.microsoft.com/office/drawing/2014/main" id="{81511EBA-2F02-413F-0AB0-3682393BED57}"/>
              </a:ext>
            </a:extLst>
          </p:cNvPr>
          <p:cNvSpPr/>
          <p:nvPr/>
        </p:nvSpPr>
        <p:spPr>
          <a:xfrm>
            <a:off x="10328310" y="4363207"/>
            <a:ext cx="1327302" cy="132775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2863" dist="28575" dir="53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24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BF9874-632B-AFBE-E354-2D22FB6FC1FF}"/>
              </a:ext>
            </a:extLst>
          </p:cNvPr>
          <p:cNvSpPr txBox="1"/>
          <p:nvPr/>
        </p:nvSpPr>
        <p:spPr>
          <a:xfrm>
            <a:off x="7522177" y="2391114"/>
            <a:ext cx="137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13750+</a:t>
            </a:r>
          </a:p>
          <a:p>
            <a:pPr algn="ctr"/>
            <a:r>
              <a:rPr lang="en-US" sz="2000" b="1" dirty="0"/>
              <a:t>Customers</a:t>
            </a:r>
            <a:endParaRPr lang="en-IN" sz="20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3F11AC-1253-5EE4-045E-5981C60AE0F3}"/>
              </a:ext>
            </a:extLst>
          </p:cNvPr>
          <p:cNvSpPr txBox="1"/>
          <p:nvPr/>
        </p:nvSpPr>
        <p:spPr>
          <a:xfrm flipH="1">
            <a:off x="9183056" y="2234743"/>
            <a:ext cx="208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25000 Cr</a:t>
            </a:r>
          </a:p>
          <a:p>
            <a:pPr algn="ctr"/>
            <a:r>
              <a:rPr lang="en-US" sz="2000" b="1" dirty="0"/>
              <a:t>O/s</a:t>
            </a:r>
          </a:p>
          <a:p>
            <a:pPr algn="ctr"/>
            <a:r>
              <a:rPr lang="en-US" sz="2000" b="1" dirty="0"/>
              <a:t>Portfolio</a:t>
            </a:r>
            <a:endParaRPr lang="en-IN" sz="20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C908481-8C9F-B491-88E2-CB389CC9AC7C}"/>
              </a:ext>
            </a:extLst>
          </p:cNvPr>
          <p:cNvSpPr txBox="1"/>
          <p:nvPr/>
        </p:nvSpPr>
        <p:spPr>
          <a:xfrm>
            <a:off x="10195908" y="4583951"/>
            <a:ext cx="146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2000" b="1" dirty="0"/>
              <a:t> 3</a:t>
            </a:r>
          </a:p>
          <a:p>
            <a:pPr algn="ctr"/>
            <a:r>
              <a:rPr lang="en-US" sz="2000" b="1" dirty="0"/>
              <a:t>    ELSCs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B60E6C-3835-633D-067A-DF0D79E9ED0B}"/>
              </a:ext>
            </a:extLst>
          </p:cNvPr>
          <p:cNvSpPr txBox="1"/>
          <p:nvPr/>
        </p:nvSpPr>
        <p:spPr>
          <a:xfrm flipH="1">
            <a:off x="6546586" y="4483224"/>
            <a:ext cx="136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2000" b="1" dirty="0"/>
              <a:t>15</a:t>
            </a:r>
          </a:p>
          <a:p>
            <a:pPr algn="ctr"/>
            <a:r>
              <a:rPr lang="en-US" sz="2000" b="1" dirty="0"/>
              <a:t>  Regional       Offices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99E8E2-B9CD-BCE1-39EB-48B22A85E35D}"/>
              </a:ext>
            </a:extLst>
          </p:cNvPr>
          <p:cNvSpPr txBox="1"/>
          <p:nvPr/>
        </p:nvSpPr>
        <p:spPr>
          <a:xfrm>
            <a:off x="8396276" y="4504240"/>
            <a:ext cx="150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2000" b="1" dirty="0"/>
              <a:t>118</a:t>
            </a:r>
          </a:p>
          <a:p>
            <a:pPr algn="ctr"/>
            <a:r>
              <a:rPr lang="en-US" sz="2000" b="1" dirty="0"/>
              <a:t>Branch</a:t>
            </a:r>
          </a:p>
          <a:p>
            <a:pPr algn="ctr"/>
            <a:r>
              <a:rPr lang="en-US" sz="2000" b="1" dirty="0"/>
              <a:t>Offices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4B402-6160-E9DF-DC93-23D111DAF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CF1E8A-F592-F339-90D5-CF9A6B2393E1}"/>
              </a:ext>
            </a:extLst>
          </p:cNvPr>
          <p:cNvSpPr/>
          <p:nvPr/>
        </p:nvSpPr>
        <p:spPr>
          <a:xfrm>
            <a:off x="549269" y="1716098"/>
            <a:ext cx="3496533" cy="1754326"/>
          </a:xfrm>
          <a:prstGeom prst="roundRect">
            <a:avLst/>
          </a:prstGeom>
          <a:ln>
            <a:solidFill>
              <a:schemeClr val="accent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AA252C-F23D-95D9-A72D-5E3F11A600F7}"/>
              </a:ext>
            </a:extLst>
          </p:cNvPr>
          <p:cNvSpPr/>
          <p:nvPr/>
        </p:nvSpPr>
        <p:spPr>
          <a:xfrm>
            <a:off x="549269" y="3688653"/>
            <a:ext cx="3509334" cy="1101711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Assistance Upto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Rupee Foradian" panose="020B0603030804020204" pitchFamily="34" charset="0"/>
                <a:ea typeface="League Spartan" charset="0"/>
                <a:cs typeface="Rod" panose="020F0502020204030204" pitchFamily="49" charset="-79"/>
              </a:rPr>
              <a:t>`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 crore with lower promoter contribution at 20% of Project cost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BFACBA-FD9B-0F1A-3AAC-42A5C13B465D}"/>
              </a:ext>
            </a:extLst>
          </p:cNvPr>
          <p:cNvSpPr/>
          <p:nvPr/>
        </p:nvSpPr>
        <p:spPr>
          <a:xfrm>
            <a:off x="517379" y="192405"/>
            <a:ext cx="3496532" cy="1322496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Term loan assistance for Modernization &amp; Renovation of Hotels, Restaurants etc.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5E8A94-1DB9-A991-9C1F-F6CAF3E29FE4}"/>
              </a:ext>
            </a:extLst>
          </p:cNvPr>
          <p:cNvSpPr/>
          <p:nvPr/>
        </p:nvSpPr>
        <p:spPr>
          <a:xfrm>
            <a:off x="8594270" y="4550930"/>
            <a:ext cx="2362017" cy="79373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DDD1D-6D05-9060-A19F-5AE810564F95}"/>
              </a:ext>
            </a:extLst>
          </p:cNvPr>
          <p:cNvSpPr txBox="1"/>
          <p:nvPr/>
        </p:nvSpPr>
        <p:spPr>
          <a:xfrm>
            <a:off x="7900040" y="1716098"/>
            <a:ext cx="322332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2AD4F-0BB1-A47D-83AD-74361A890A84}"/>
              </a:ext>
            </a:extLst>
          </p:cNvPr>
          <p:cNvSpPr txBox="1"/>
          <p:nvPr/>
        </p:nvSpPr>
        <p:spPr>
          <a:xfrm>
            <a:off x="556631" y="1674674"/>
            <a:ext cx="3451841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Eligibility</a:t>
            </a: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MSMEs having 3 years of operations with cash profits and net profit in last FY.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45F5F-1D69-86EC-C8E3-65027606BD01}"/>
              </a:ext>
            </a:extLst>
          </p:cNvPr>
          <p:cNvSpPr txBox="1"/>
          <p:nvPr/>
        </p:nvSpPr>
        <p:spPr>
          <a:xfrm>
            <a:off x="4984269" y="2537125"/>
            <a:ext cx="20579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MORE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0D8C65-2451-2DC5-78E1-9AEF8768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67" y="-241139"/>
            <a:ext cx="2338865" cy="115578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115D94-8F52-B6D1-2498-D1C9EF8527F4}"/>
              </a:ext>
            </a:extLst>
          </p:cNvPr>
          <p:cNvSpPr/>
          <p:nvPr/>
        </p:nvSpPr>
        <p:spPr>
          <a:xfrm>
            <a:off x="8133400" y="830021"/>
            <a:ext cx="3496532" cy="1596773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AD28D9E-B037-6489-D3E1-E03170EFC3DD}"/>
              </a:ext>
            </a:extLst>
          </p:cNvPr>
          <p:cNvSpPr/>
          <p:nvPr/>
        </p:nvSpPr>
        <p:spPr>
          <a:xfrm>
            <a:off x="8133398" y="2619009"/>
            <a:ext cx="3496533" cy="1754327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Mandatory CGTMSE cover for Mirco &amp; Small Enterprises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Flexible security norms for loans not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covered under CGTMSE.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D27B3E-2E94-4147-830F-E13EA7D0C803}"/>
              </a:ext>
            </a:extLst>
          </p:cNvPr>
          <p:cNvSpPr txBox="1"/>
          <p:nvPr/>
        </p:nvSpPr>
        <p:spPr>
          <a:xfrm>
            <a:off x="8325134" y="4303083"/>
            <a:ext cx="2978423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16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MCLR Linked    Attractive  RoI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7A3CC8-3920-8F8F-5B0A-028B7CB21C23}"/>
              </a:ext>
            </a:extLst>
          </p:cNvPr>
          <p:cNvSpPr txBox="1"/>
          <p:nvPr/>
        </p:nvSpPr>
        <p:spPr>
          <a:xfrm rot="10800000" flipV="1">
            <a:off x="4123627" y="4550930"/>
            <a:ext cx="3854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“For upgrading existing facilities.…”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DE97AD76-90D6-C8D4-3AED-863BA5D15AEE}"/>
              </a:ext>
            </a:extLst>
          </p:cNvPr>
          <p:cNvSpPr/>
          <p:nvPr/>
        </p:nvSpPr>
        <p:spPr>
          <a:xfrm>
            <a:off x="4568850" y="1969481"/>
            <a:ext cx="1138584" cy="1247560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2694C7C-9A29-F791-E1CD-D5CA540B4B6A}"/>
              </a:ext>
            </a:extLst>
          </p:cNvPr>
          <p:cNvSpPr/>
          <p:nvPr/>
        </p:nvSpPr>
        <p:spPr>
          <a:xfrm rot="10800000">
            <a:off x="6500262" y="2399729"/>
            <a:ext cx="1079439" cy="125389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4444D-0E7F-F5FA-8EC5-3B59F25FB9EC}"/>
              </a:ext>
            </a:extLst>
          </p:cNvPr>
          <p:cNvSpPr txBox="1"/>
          <p:nvPr/>
        </p:nvSpPr>
        <p:spPr>
          <a:xfrm>
            <a:off x="8178091" y="965508"/>
            <a:ext cx="3454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Assistance for tangible assets incl. light assets like interiors, equipment, furniture and civil work renovation.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Picture 6" descr="A collage of a bathroom and a bathroom&#10;&#10;Description automatically generated">
            <a:extLst>
              <a:ext uri="{FF2B5EF4-FFF2-40B4-BE49-F238E27FC236}">
                <a16:creationId xmlns:a16="http://schemas.microsoft.com/office/drawing/2014/main" id="{760B1CE4-9C9B-283D-33C6-361E86875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3" y="4966429"/>
            <a:ext cx="2640392" cy="1747962"/>
          </a:xfrm>
          <a:prstGeom prst="rect">
            <a:avLst/>
          </a:prstGeom>
        </p:spPr>
      </p:pic>
      <p:pic>
        <p:nvPicPr>
          <p:cNvPr id="12" name="Graphic 11" descr="Hospital outline">
            <a:extLst>
              <a:ext uri="{FF2B5EF4-FFF2-40B4-BE49-F238E27FC236}">
                <a16:creationId xmlns:a16="http://schemas.microsoft.com/office/drawing/2014/main" id="{22D10E01-F89F-4E7E-9D05-86E13A17A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6017" y="12174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B37CC-4FD5-2074-E3AF-3A3FE1CFAB66}"/>
              </a:ext>
            </a:extLst>
          </p:cNvPr>
          <p:cNvSpPr/>
          <p:nvPr/>
        </p:nvSpPr>
        <p:spPr>
          <a:xfrm>
            <a:off x="490738" y="1577256"/>
            <a:ext cx="3510695" cy="3703488"/>
          </a:xfrm>
          <a:prstGeom prst="roundRect">
            <a:avLst/>
          </a:prstGeom>
          <a:ln>
            <a:solidFill>
              <a:schemeClr val="accent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F19FB82-64B6-4A0E-6E73-182488397DAB}"/>
              </a:ext>
            </a:extLst>
          </p:cNvPr>
          <p:cNvSpPr/>
          <p:nvPr/>
        </p:nvSpPr>
        <p:spPr>
          <a:xfrm>
            <a:off x="485026" y="302620"/>
            <a:ext cx="3496532" cy="971389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Assistance for regular working </a:t>
            </a:r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capital needs of the business.</a:t>
            </a:r>
          </a:p>
          <a:p>
            <a:pPr algn="ctr"/>
            <a:endParaRPr lang="en-US" sz="20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40484D-3015-5047-8427-61ECB1765574}"/>
              </a:ext>
            </a:extLst>
          </p:cNvPr>
          <p:cNvSpPr/>
          <p:nvPr/>
        </p:nvSpPr>
        <p:spPr>
          <a:xfrm>
            <a:off x="8931993" y="4059340"/>
            <a:ext cx="2155710" cy="793737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BCDC9-C93F-844C-918A-7DE1FAC5DF70}"/>
              </a:ext>
            </a:extLst>
          </p:cNvPr>
          <p:cNvSpPr txBox="1"/>
          <p:nvPr/>
        </p:nvSpPr>
        <p:spPr>
          <a:xfrm>
            <a:off x="7900040" y="1716098"/>
            <a:ext cx="322332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0F219-C3A9-354F-91A8-ACD766C0C0F3}"/>
              </a:ext>
            </a:extLst>
          </p:cNvPr>
          <p:cNvSpPr txBox="1"/>
          <p:nvPr/>
        </p:nvSpPr>
        <p:spPr>
          <a:xfrm>
            <a:off x="532375" y="1213572"/>
            <a:ext cx="3378370" cy="40934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Eligibility</a:t>
            </a:r>
          </a:p>
          <a:p>
            <a:pPr algn="just"/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Existing MSME not availing CC/OD from any other bank.</a:t>
            </a:r>
          </a:p>
          <a:p>
            <a:pPr algn="just"/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Greenfield entity where term loan is also considered.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Not considered on stand alone basis.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60C77-278D-3741-BF78-07EF50D2A120}"/>
              </a:ext>
            </a:extLst>
          </p:cNvPr>
          <p:cNvSpPr txBox="1"/>
          <p:nvPr/>
        </p:nvSpPr>
        <p:spPr>
          <a:xfrm>
            <a:off x="4600547" y="2660121"/>
            <a:ext cx="340172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Working Capital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1D07189-0957-872E-D653-C9F240F5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504" y="-241139"/>
            <a:ext cx="3223329" cy="159286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A0376B-BDB4-EE98-083F-75FD86F39722}"/>
              </a:ext>
            </a:extLst>
          </p:cNvPr>
          <p:cNvSpPr/>
          <p:nvPr/>
        </p:nvSpPr>
        <p:spPr>
          <a:xfrm>
            <a:off x="8366196" y="1126972"/>
            <a:ext cx="3335066" cy="1409700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ED37689-3744-649D-5175-CD4F123AC5FB}"/>
              </a:ext>
            </a:extLst>
          </p:cNvPr>
          <p:cNvSpPr/>
          <p:nvPr/>
        </p:nvSpPr>
        <p:spPr>
          <a:xfrm>
            <a:off x="8438903" y="2920931"/>
            <a:ext cx="3141890" cy="820574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BC30B-530E-9888-6E5D-74C1BC822B0C}"/>
              </a:ext>
            </a:extLst>
          </p:cNvPr>
          <p:cNvSpPr txBox="1"/>
          <p:nvPr/>
        </p:nvSpPr>
        <p:spPr>
          <a:xfrm>
            <a:off x="8967658" y="3898970"/>
            <a:ext cx="2155710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16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MCLR Linked  Attractive  RoI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86A81803-9BC6-99C9-F368-5F38963BB765}"/>
              </a:ext>
            </a:extLst>
          </p:cNvPr>
          <p:cNvSpPr/>
          <p:nvPr/>
        </p:nvSpPr>
        <p:spPr>
          <a:xfrm>
            <a:off x="4447652" y="2054652"/>
            <a:ext cx="1138584" cy="1247560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1CD41C2-CBC8-2B5D-19E6-3DD07C7BC77D}"/>
              </a:ext>
            </a:extLst>
          </p:cNvPr>
          <p:cNvSpPr/>
          <p:nvPr/>
        </p:nvSpPr>
        <p:spPr>
          <a:xfrm rot="10800000">
            <a:off x="6862832" y="3045220"/>
            <a:ext cx="1079439" cy="125389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1593C-7301-4F04-D715-AED28CB79202}"/>
              </a:ext>
            </a:extLst>
          </p:cNvPr>
          <p:cNvSpPr txBox="1"/>
          <p:nvPr/>
        </p:nvSpPr>
        <p:spPr>
          <a:xfrm>
            <a:off x="8483720" y="1216646"/>
            <a:ext cx="3105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Arrangement with Yes,  IDBI &amp; City Union bank for maintaining Working capital   account.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just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0C63A-6E19-DDEC-40E2-EC815729A7F9}"/>
              </a:ext>
            </a:extLst>
          </p:cNvPr>
          <p:cNvSpPr txBox="1"/>
          <p:nvPr/>
        </p:nvSpPr>
        <p:spPr>
          <a:xfrm>
            <a:off x="8426760" y="3001288"/>
            <a:ext cx="3220722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ToD and Adhoc facilities also available</a:t>
            </a:r>
          </a:p>
        </p:txBody>
      </p:sp>
      <p:pic>
        <p:nvPicPr>
          <p:cNvPr id="11" name="Graphic 10" descr="Inventory outline">
            <a:extLst>
              <a:ext uri="{FF2B5EF4-FFF2-40B4-BE49-F238E27FC236}">
                <a16:creationId xmlns:a16="http://schemas.microsoft.com/office/drawing/2014/main" id="{929E9054-4B5D-A7BA-C836-D6DFA4AB8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9422" y="1786755"/>
            <a:ext cx="853742" cy="8537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C3FC5C-079F-0E6D-887C-AB45BDEAE7F9}"/>
              </a:ext>
            </a:extLst>
          </p:cNvPr>
          <p:cNvSpPr txBox="1"/>
          <p:nvPr/>
        </p:nvSpPr>
        <p:spPr>
          <a:xfrm>
            <a:off x="4284536" y="5577140"/>
            <a:ext cx="4081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“For day-to-day business requirements”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Goods Stock Photos, Royalty Free Goods Images | Depositphotos">
            <a:extLst>
              <a:ext uri="{FF2B5EF4-FFF2-40B4-BE49-F238E27FC236}">
                <a16:creationId xmlns:a16="http://schemas.microsoft.com/office/drawing/2014/main" id="{C516D1C5-6959-7D21-2ECD-49F7F69F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67" y="5170912"/>
            <a:ext cx="3061833" cy="17100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B37CC-4FD5-2074-E3AF-3A3FE1CFAB66}"/>
              </a:ext>
            </a:extLst>
          </p:cNvPr>
          <p:cNvSpPr/>
          <p:nvPr/>
        </p:nvSpPr>
        <p:spPr>
          <a:xfrm>
            <a:off x="583095" y="2063028"/>
            <a:ext cx="3496533" cy="1923890"/>
          </a:xfrm>
          <a:prstGeom prst="roundRect">
            <a:avLst/>
          </a:prstGeom>
          <a:ln>
            <a:solidFill>
              <a:schemeClr val="accent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2162DC-5133-174D-6AB6-F5E235CB043A}"/>
              </a:ext>
            </a:extLst>
          </p:cNvPr>
          <p:cNvSpPr/>
          <p:nvPr/>
        </p:nvSpPr>
        <p:spPr>
          <a:xfrm>
            <a:off x="1144081" y="4294299"/>
            <a:ext cx="2416690" cy="793737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Assistance Upto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Rupee Foradian" panose="020B0603030804020204" pitchFamily="34" charset="0"/>
                <a:ea typeface="League Spartan" charset="0"/>
                <a:cs typeface="Rod" panose="020F0502020204030204" pitchFamily="49" charset="-79"/>
              </a:rPr>
              <a:t>`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10 Crore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F19FB82-64B6-4A0E-6E73-182488397DAB}"/>
              </a:ext>
            </a:extLst>
          </p:cNvPr>
          <p:cNvSpPr/>
          <p:nvPr/>
        </p:nvSpPr>
        <p:spPr>
          <a:xfrm>
            <a:off x="583096" y="622852"/>
            <a:ext cx="3496532" cy="1132795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Assistance for any business-related expenditure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40484D-3015-5047-8427-61ECB1765574}"/>
              </a:ext>
            </a:extLst>
          </p:cNvPr>
          <p:cNvSpPr/>
          <p:nvPr/>
        </p:nvSpPr>
        <p:spPr>
          <a:xfrm>
            <a:off x="9077739" y="4579489"/>
            <a:ext cx="2045630" cy="698024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4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BCDC9-C93F-844C-918A-7DE1FAC5DF70}"/>
              </a:ext>
            </a:extLst>
          </p:cNvPr>
          <p:cNvSpPr txBox="1"/>
          <p:nvPr/>
        </p:nvSpPr>
        <p:spPr>
          <a:xfrm>
            <a:off x="7900040" y="1716098"/>
            <a:ext cx="322332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0F219-C3A9-354F-91A8-ACD766C0C0F3}"/>
              </a:ext>
            </a:extLst>
          </p:cNvPr>
          <p:cNvSpPr txBox="1"/>
          <p:nvPr/>
        </p:nvSpPr>
        <p:spPr>
          <a:xfrm>
            <a:off x="649901" y="1801704"/>
            <a:ext cx="3405050" cy="218521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16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Eligibility</a:t>
            </a:r>
          </a:p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3 Years of Operations with cash profits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Net profit in two of the past 3 FYs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60C77-278D-3741-BF78-07EF50D2A120}"/>
              </a:ext>
            </a:extLst>
          </p:cNvPr>
          <p:cNvSpPr txBox="1"/>
          <p:nvPr/>
        </p:nvSpPr>
        <p:spPr>
          <a:xfrm>
            <a:off x="4420509" y="1932653"/>
            <a:ext cx="365440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</a:t>
            </a:r>
            <a:r>
              <a:rPr lang="en-US" sz="40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Secured Business Loan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1D07189-0957-872E-D653-C9F240F5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504" y="-241139"/>
            <a:ext cx="3223329" cy="159286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A0376B-BDB4-EE98-083F-75FD86F39722}"/>
              </a:ext>
            </a:extLst>
          </p:cNvPr>
          <p:cNvSpPr/>
          <p:nvPr/>
        </p:nvSpPr>
        <p:spPr>
          <a:xfrm>
            <a:off x="8350433" y="1126972"/>
            <a:ext cx="3401228" cy="2053550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ED37689-3744-649D-5175-CD4F123AC5FB}"/>
              </a:ext>
            </a:extLst>
          </p:cNvPr>
          <p:cNvSpPr/>
          <p:nvPr/>
        </p:nvSpPr>
        <p:spPr>
          <a:xfrm>
            <a:off x="8350433" y="3514807"/>
            <a:ext cx="3401228" cy="659628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Flexible Repayment Upto 10 Years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BC30B-530E-9888-6E5D-74C1BC822B0C}"/>
              </a:ext>
            </a:extLst>
          </p:cNvPr>
          <p:cNvSpPr txBox="1"/>
          <p:nvPr/>
        </p:nvSpPr>
        <p:spPr>
          <a:xfrm>
            <a:off x="8892209" y="4323406"/>
            <a:ext cx="2416690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1600" b="1" dirty="0">
              <a:solidFill>
                <a:schemeClr val="accent4">
                  <a:lumMod val="7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MCLR Linked  Attractive  RoI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367A7F-6F36-9561-68E5-2B07A7DCC236}"/>
              </a:ext>
            </a:extLst>
          </p:cNvPr>
          <p:cNvSpPr txBox="1"/>
          <p:nvPr/>
        </p:nvSpPr>
        <p:spPr>
          <a:xfrm>
            <a:off x="4054951" y="5506277"/>
            <a:ext cx="4558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“Quick Business Loan” against Immovable Property 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86A81803-9BC6-99C9-F368-5F38963BB765}"/>
              </a:ext>
            </a:extLst>
          </p:cNvPr>
          <p:cNvSpPr/>
          <p:nvPr/>
        </p:nvSpPr>
        <p:spPr>
          <a:xfrm>
            <a:off x="4470172" y="1483676"/>
            <a:ext cx="1138584" cy="1247560"/>
          </a:xfrm>
          <a:prstGeom prst="half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1CD41C2-CBC8-2B5D-19E6-3DD07C7BC77D}"/>
              </a:ext>
            </a:extLst>
          </p:cNvPr>
          <p:cNvSpPr/>
          <p:nvPr/>
        </p:nvSpPr>
        <p:spPr>
          <a:xfrm rot="10800000">
            <a:off x="6824378" y="2991948"/>
            <a:ext cx="1079439" cy="1253894"/>
          </a:xfrm>
          <a:prstGeom prst="halfFra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1593C-7301-4F04-D715-AED28CB79202}"/>
              </a:ext>
            </a:extLst>
          </p:cNvPr>
          <p:cNvSpPr txBox="1"/>
          <p:nvPr/>
        </p:nvSpPr>
        <p:spPr>
          <a:xfrm>
            <a:off x="8354211" y="1351723"/>
            <a:ext cx="3401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Loan upto 60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% of market value of collateral security.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2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Loan in Foreign currency also available. </a:t>
            </a:r>
          </a:p>
        </p:txBody>
      </p:sp>
      <p:pic>
        <p:nvPicPr>
          <p:cNvPr id="11" name="Graphic 10" descr="Modern architecture outline">
            <a:extLst>
              <a:ext uri="{FF2B5EF4-FFF2-40B4-BE49-F238E27FC236}">
                <a16:creationId xmlns:a16="http://schemas.microsoft.com/office/drawing/2014/main" id="{EA77BC48-68E3-329A-AC5A-12DC32388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8799" y="987009"/>
            <a:ext cx="914400" cy="914400"/>
          </a:xfrm>
          <a:prstGeom prst="rect">
            <a:avLst/>
          </a:prstGeom>
        </p:spPr>
      </p:pic>
      <p:pic>
        <p:nvPicPr>
          <p:cNvPr id="12" name="Picture 2" descr="How to Get a Business Loan Against Property?">
            <a:extLst>
              <a:ext uri="{FF2B5EF4-FFF2-40B4-BE49-F238E27FC236}">
                <a16:creationId xmlns:a16="http://schemas.microsoft.com/office/drawing/2014/main" id="{9C16FC8E-BD14-33AC-6F2B-732521D1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48618"/>
            <a:ext cx="2888974" cy="151072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25F095C7-EBEF-442B-9BDC-5210FB45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917" y="3928857"/>
            <a:ext cx="1820909" cy="911827"/>
          </a:xfrm>
          <a:custGeom>
            <a:avLst/>
            <a:gdLst>
              <a:gd name="T0" fmla="*/ 2908 w 2922"/>
              <a:gd name="T1" fmla="*/ 1465 h 1466"/>
              <a:gd name="T2" fmla="*/ 0 w 2922"/>
              <a:gd name="T3" fmla="*/ 28 h 1466"/>
              <a:gd name="T4" fmla="*/ 13 w 2922"/>
              <a:gd name="T5" fmla="*/ 0 h 1466"/>
              <a:gd name="T6" fmla="*/ 2921 w 2922"/>
              <a:gd name="T7" fmla="*/ 1438 h 1466"/>
              <a:gd name="T8" fmla="*/ 2908 w 2922"/>
              <a:gd name="T9" fmla="*/ 1465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2" h="1466">
                <a:moveTo>
                  <a:pt x="2908" y="1465"/>
                </a:moveTo>
                <a:lnTo>
                  <a:pt x="0" y="28"/>
                </a:lnTo>
                <a:lnTo>
                  <a:pt x="13" y="0"/>
                </a:lnTo>
                <a:lnTo>
                  <a:pt x="2921" y="1438"/>
                </a:lnTo>
                <a:lnTo>
                  <a:pt x="2908" y="146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2585A66-7EF1-4181-8EF1-056945EE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509" y="3928857"/>
            <a:ext cx="1820908" cy="911827"/>
          </a:xfrm>
          <a:custGeom>
            <a:avLst/>
            <a:gdLst>
              <a:gd name="T0" fmla="*/ 2908 w 2924"/>
              <a:gd name="T1" fmla="*/ 1465 h 1466"/>
              <a:gd name="T2" fmla="*/ 0 w 2924"/>
              <a:gd name="T3" fmla="*/ 28 h 1466"/>
              <a:gd name="T4" fmla="*/ 14 w 2924"/>
              <a:gd name="T5" fmla="*/ 0 h 1466"/>
              <a:gd name="T6" fmla="*/ 2923 w 2924"/>
              <a:gd name="T7" fmla="*/ 1438 h 1466"/>
              <a:gd name="T8" fmla="*/ 2908 w 2924"/>
              <a:gd name="T9" fmla="*/ 1465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4" h="1466">
                <a:moveTo>
                  <a:pt x="2908" y="1465"/>
                </a:moveTo>
                <a:lnTo>
                  <a:pt x="0" y="28"/>
                </a:lnTo>
                <a:lnTo>
                  <a:pt x="14" y="0"/>
                </a:lnTo>
                <a:lnTo>
                  <a:pt x="2923" y="1438"/>
                </a:lnTo>
                <a:lnTo>
                  <a:pt x="2908" y="146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8ECF65A-B7EC-4563-B2DD-A05E95B9C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178" y="3928857"/>
            <a:ext cx="1820908" cy="911827"/>
          </a:xfrm>
          <a:custGeom>
            <a:avLst/>
            <a:gdLst>
              <a:gd name="T0" fmla="*/ 14 w 2923"/>
              <a:gd name="T1" fmla="*/ 1465 h 1466"/>
              <a:gd name="T2" fmla="*/ 0 w 2923"/>
              <a:gd name="T3" fmla="*/ 1438 h 1466"/>
              <a:gd name="T4" fmla="*/ 2909 w 2923"/>
              <a:gd name="T5" fmla="*/ 0 h 1466"/>
              <a:gd name="T6" fmla="*/ 2922 w 2923"/>
              <a:gd name="T7" fmla="*/ 28 h 1466"/>
              <a:gd name="T8" fmla="*/ 14 w 2923"/>
              <a:gd name="T9" fmla="*/ 1465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3" h="1466">
                <a:moveTo>
                  <a:pt x="14" y="1465"/>
                </a:moveTo>
                <a:lnTo>
                  <a:pt x="0" y="1438"/>
                </a:lnTo>
                <a:lnTo>
                  <a:pt x="2909" y="0"/>
                </a:lnTo>
                <a:lnTo>
                  <a:pt x="2922" y="28"/>
                </a:lnTo>
                <a:lnTo>
                  <a:pt x="14" y="146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51E1F16-34DE-4F90-BB36-F2088B83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585" y="3928857"/>
            <a:ext cx="1820909" cy="911827"/>
          </a:xfrm>
          <a:custGeom>
            <a:avLst/>
            <a:gdLst>
              <a:gd name="T0" fmla="*/ 14 w 2923"/>
              <a:gd name="T1" fmla="*/ 1465 h 1466"/>
              <a:gd name="T2" fmla="*/ 0 w 2923"/>
              <a:gd name="T3" fmla="*/ 1438 h 1466"/>
              <a:gd name="T4" fmla="*/ 2908 w 2923"/>
              <a:gd name="T5" fmla="*/ 0 h 1466"/>
              <a:gd name="T6" fmla="*/ 2922 w 2923"/>
              <a:gd name="T7" fmla="*/ 28 h 1466"/>
              <a:gd name="T8" fmla="*/ 14 w 2923"/>
              <a:gd name="T9" fmla="*/ 1465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3" h="1466">
                <a:moveTo>
                  <a:pt x="14" y="1465"/>
                </a:moveTo>
                <a:lnTo>
                  <a:pt x="0" y="1438"/>
                </a:lnTo>
                <a:lnTo>
                  <a:pt x="2908" y="0"/>
                </a:lnTo>
                <a:lnTo>
                  <a:pt x="2922" y="28"/>
                </a:lnTo>
                <a:lnTo>
                  <a:pt x="14" y="14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35" name="Freeform 434">
            <a:extLst>
              <a:ext uri="{FF2B5EF4-FFF2-40B4-BE49-F238E27FC236}">
                <a16:creationId xmlns:a16="http://schemas.microsoft.com/office/drawing/2014/main" id="{B98628FE-B1D7-4913-9A10-6D0EBB9E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942" y="3937098"/>
            <a:ext cx="43944" cy="173027"/>
          </a:xfrm>
          <a:custGeom>
            <a:avLst/>
            <a:gdLst>
              <a:gd name="T0" fmla="*/ 67 w 69"/>
              <a:gd name="T1" fmla="*/ 10 h 278"/>
              <a:gd name="T2" fmla="*/ 67 w 69"/>
              <a:gd name="T3" fmla="*/ 12 h 278"/>
              <a:gd name="T4" fmla="*/ 64 w 69"/>
              <a:gd name="T5" fmla="*/ 22 h 278"/>
              <a:gd name="T6" fmla="*/ 62 w 69"/>
              <a:gd name="T7" fmla="*/ 25 h 278"/>
              <a:gd name="T8" fmla="*/ 59 w 69"/>
              <a:gd name="T9" fmla="*/ 32 h 278"/>
              <a:gd name="T10" fmla="*/ 57 w 69"/>
              <a:gd name="T11" fmla="*/ 36 h 278"/>
              <a:gd name="T12" fmla="*/ 52 w 69"/>
              <a:gd name="T13" fmla="*/ 42 h 278"/>
              <a:gd name="T14" fmla="*/ 49 w 69"/>
              <a:gd name="T15" fmla="*/ 47 h 278"/>
              <a:gd name="T16" fmla="*/ 44 w 69"/>
              <a:gd name="T17" fmla="*/ 52 h 278"/>
              <a:gd name="T18" fmla="*/ 38 w 69"/>
              <a:gd name="T19" fmla="*/ 57 h 278"/>
              <a:gd name="T20" fmla="*/ 31 w 69"/>
              <a:gd name="T21" fmla="*/ 63 h 278"/>
              <a:gd name="T22" fmla="*/ 29 w 69"/>
              <a:gd name="T23" fmla="*/ 65 h 278"/>
              <a:gd name="T24" fmla="*/ 17 w 69"/>
              <a:gd name="T25" fmla="*/ 73 h 278"/>
              <a:gd name="T26" fmla="*/ 14 w 69"/>
              <a:gd name="T27" fmla="*/ 75 h 278"/>
              <a:gd name="T28" fmla="*/ 0 w 69"/>
              <a:gd name="T29" fmla="*/ 82 h 278"/>
              <a:gd name="T30" fmla="*/ 0 w 69"/>
              <a:gd name="T31" fmla="*/ 277 h 278"/>
              <a:gd name="T32" fmla="*/ 14 w 69"/>
              <a:gd name="T33" fmla="*/ 268 h 278"/>
              <a:gd name="T34" fmla="*/ 17 w 69"/>
              <a:gd name="T35" fmla="*/ 267 h 278"/>
              <a:gd name="T36" fmla="*/ 19 w 69"/>
              <a:gd name="T37" fmla="*/ 266 h 278"/>
              <a:gd name="T38" fmla="*/ 29 w 69"/>
              <a:gd name="T39" fmla="*/ 259 h 278"/>
              <a:gd name="T40" fmla="*/ 31 w 69"/>
              <a:gd name="T41" fmla="*/ 258 h 278"/>
              <a:gd name="T42" fmla="*/ 35 w 69"/>
              <a:gd name="T43" fmla="*/ 254 h 278"/>
              <a:gd name="T44" fmla="*/ 38 w 69"/>
              <a:gd name="T45" fmla="*/ 251 h 278"/>
              <a:gd name="T46" fmla="*/ 44 w 69"/>
              <a:gd name="T47" fmla="*/ 246 h 278"/>
              <a:gd name="T48" fmla="*/ 46 w 69"/>
              <a:gd name="T49" fmla="*/ 243 h 278"/>
              <a:gd name="T50" fmla="*/ 49 w 69"/>
              <a:gd name="T51" fmla="*/ 240 h 278"/>
              <a:gd name="T52" fmla="*/ 52 w 69"/>
              <a:gd name="T53" fmla="*/ 236 h 278"/>
              <a:gd name="T54" fmla="*/ 54 w 69"/>
              <a:gd name="T55" fmla="*/ 234 h 278"/>
              <a:gd name="T56" fmla="*/ 57 w 69"/>
              <a:gd name="T57" fmla="*/ 230 h 278"/>
              <a:gd name="T58" fmla="*/ 59 w 69"/>
              <a:gd name="T59" fmla="*/ 226 h 278"/>
              <a:gd name="T60" fmla="*/ 60 w 69"/>
              <a:gd name="T61" fmla="*/ 225 h 278"/>
              <a:gd name="T62" fmla="*/ 62 w 69"/>
              <a:gd name="T63" fmla="*/ 219 h 278"/>
              <a:gd name="T64" fmla="*/ 64 w 69"/>
              <a:gd name="T65" fmla="*/ 216 h 278"/>
              <a:gd name="T66" fmla="*/ 64 w 69"/>
              <a:gd name="T67" fmla="*/ 215 h 278"/>
              <a:gd name="T68" fmla="*/ 67 w 69"/>
              <a:gd name="T69" fmla="*/ 206 h 278"/>
              <a:gd name="T70" fmla="*/ 67 w 69"/>
              <a:gd name="T71" fmla="*/ 204 h 278"/>
              <a:gd name="T72" fmla="*/ 68 w 69"/>
              <a:gd name="T73" fmla="*/ 196 h 278"/>
              <a:gd name="T74" fmla="*/ 68 w 69"/>
              <a:gd name="T75" fmla="*/ 195 h 278"/>
              <a:gd name="T76" fmla="*/ 68 w 69"/>
              <a:gd name="T77" fmla="*/ 0 h 278"/>
              <a:gd name="T78" fmla="*/ 67 w 69"/>
              <a:gd name="T79" fmla="*/ 1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" h="278">
                <a:moveTo>
                  <a:pt x="67" y="10"/>
                </a:moveTo>
                <a:cubicBezTo>
                  <a:pt x="67" y="10"/>
                  <a:pt x="67" y="11"/>
                  <a:pt x="67" y="12"/>
                </a:cubicBezTo>
                <a:cubicBezTo>
                  <a:pt x="66" y="15"/>
                  <a:pt x="65" y="19"/>
                  <a:pt x="64" y="22"/>
                </a:cubicBezTo>
                <a:cubicBezTo>
                  <a:pt x="63" y="23"/>
                  <a:pt x="63" y="24"/>
                  <a:pt x="62" y="25"/>
                </a:cubicBezTo>
                <a:cubicBezTo>
                  <a:pt x="62" y="28"/>
                  <a:pt x="60" y="30"/>
                  <a:pt x="59" y="32"/>
                </a:cubicBezTo>
                <a:cubicBezTo>
                  <a:pt x="58" y="33"/>
                  <a:pt x="57" y="34"/>
                  <a:pt x="57" y="36"/>
                </a:cubicBezTo>
                <a:cubicBezTo>
                  <a:pt x="55" y="38"/>
                  <a:pt x="53" y="40"/>
                  <a:pt x="52" y="42"/>
                </a:cubicBezTo>
                <a:cubicBezTo>
                  <a:pt x="51" y="43"/>
                  <a:pt x="50" y="45"/>
                  <a:pt x="49" y="47"/>
                </a:cubicBezTo>
                <a:cubicBezTo>
                  <a:pt x="47" y="48"/>
                  <a:pt x="46" y="50"/>
                  <a:pt x="44" y="52"/>
                </a:cubicBezTo>
                <a:cubicBezTo>
                  <a:pt x="42" y="53"/>
                  <a:pt x="40" y="55"/>
                  <a:pt x="38" y="57"/>
                </a:cubicBezTo>
                <a:cubicBezTo>
                  <a:pt x="36" y="59"/>
                  <a:pt x="33" y="61"/>
                  <a:pt x="31" y="63"/>
                </a:cubicBezTo>
                <a:cubicBezTo>
                  <a:pt x="30" y="64"/>
                  <a:pt x="30" y="64"/>
                  <a:pt x="29" y="65"/>
                </a:cubicBezTo>
                <a:cubicBezTo>
                  <a:pt x="25" y="67"/>
                  <a:pt x="21" y="70"/>
                  <a:pt x="17" y="73"/>
                </a:cubicBezTo>
                <a:cubicBezTo>
                  <a:pt x="16" y="73"/>
                  <a:pt x="15" y="74"/>
                  <a:pt x="14" y="75"/>
                </a:cubicBezTo>
                <a:cubicBezTo>
                  <a:pt x="10" y="77"/>
                  <a:pt x="5" y="80"/>
                  <a:pt x="0" y="82"/>
                </a:cubicBezTo>
                <a:lnTo>
                  <a:pt x="0" y="277"/>
                </a:lnTo>
                <a:cubicBezTo>
                  <a:pt x="5" y="274"/>
                  <a:pt x="10" y="272"/>
                  <a:pt x="14" y="268"/>
                </a:cubicBezTo>
                <a:cubicBezTo>
                  <a:pt x="15" y="268"/>
                  <a:pt x="16" y="267"/>
                  <a:pt x="17" y="267"/>
                </a:cubicBezTo>
                <a:lnTo>
                  <a:pt x="19" y="266"/>
                </a:lnTo>
                <a:cubicBezTo>
                  <a:pt x="23" y="263"/>
                  <a:pt x="26" y="261"/>
                  <a:pt x="29" y="259"/>
                </a:cubicBezTo>
                <a:cubicBezTo>
                  <a:pt x="30" y="258"/>
                  <a:pt x="30" y="258"/>
                  <a:pt x="31" y="258"/>
                </a:cubicBezTo>
                <a:cubicBezTo>
                  <a:pt x="32" y="256"/>
                  <a:pt x="34" y="255"/>
                  <a:pt x="35" y="254"/>
                </a:cubicBezTo>
                <a:cubicBezTo>
                  <a:pt x="36" y="253"/>
                  <a:pt x="37" y="252"/>
                  <a:pt x="38" y="251"/>
                </a:cubicBezTo>
                <a:cubicBezTo>
                  <a:pt x="40" y="250"/>
                  <a:pt x="42" y="248"/>
                  <a:pt x="44" y="246"/>
                </a:cubicBezTo>
                <a:cubicBezTo>
                  <a:pt x="44" y="245"/>
                  <a:pt x="46" y="245"/>
                  <a:pt x="46" y="243"/>
                </a:cubicBezTo>
                <a:cubicBezTo>
                  <a:pt x="47" y="243"/>
                  <a:pt x="47" y="242"/>
                  <a:pt x="49" y="240"/>
                </a:cubicBezTo>
                <a:cubicBezTo>
                  <a:pt x="50" y="239"/>
                  <a:pt x="51" y="238"/>
                  <a:pt x="52" y="236"/>
                </a:cubicBezTo>
                <a:cubicBezTo>
                  <a:pt x="53" y="236"/>
                  <a:pt x="53" y="235"/>
                  <a:pt x="54" y="234"/>
                </a:cubicBezTo>
                <a:cubicBezTo>
                  <a:pt x="55" y="232"/>
                  <a:pt x="55" y="231"/>
                  <a:pt x="57" y="230"/>
                </a:cubicBezTo>
                <a:cubicBezTo>
                  <a:pt x="57" y="229"/>
                  <a:pt x="58" y="227"/>
                  <a:pt x="59" y="226"/>
                </a:cubicBezTo>
                <a:lnTo>
                  <a:pt x="60" y="225"/>
                </a:lnTo>
                <a:cubicBezTo>
                  <a:pt x="61" y="223"/>
                  <a:pt x="62" y="221"/>
                  <a:pt x="62" y="219"/>
                </a:cubicBezTo>
                <a:cubicBezTo>
                  <a:pt x="63" y="219"/>
                  <a:pt x="63" y="217"/>
                  <a:pt x="64" y="216"/>
                </a:cubicBezTo>
                <a:lnTo>
                  <a:pt x="64" y="215"/>
                </a:lnTo>
                <a:cubicBezTo>
                  <a:pt x="65" y="212"/>
                  <a:pt x="66" y="209"/>
                  <a:pt x="67" y="206"/>
                </a:cubicBezTo>
                <a:cubicBezTo>
                  <a:pt x="67" y="206"/>
                  <a:pt x="67" y="205"/>
                  <a:pt x="67" y="204"/>
                </a:cubicBezTo>
                <a:cubicBezTo>
                  <a:pt x="68" y="202"/>
                  <a:pt x="68" y="199"/>
                  <a:pt x="68" y="196"/>
                </a:cubicBezTo>
                <a:cubicBezTo>
                  <a:pt x="68" y="195"/>
                  <a:pt x="68" y="195"/>
                  <a:pt x="68" y="195"/>
                </a:cubicBezTo>
                <a:lnTo>
                  <a:pt x="68" y="0"/>
                </a:lnTo>
                <a:cubicBezTo>
                  <a:pt x="68" y="4"/>
                  <a:pt x="68" y="7"/>
                  <a:pt x="67" y="10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36" name="Freeform 435">
            <a:extLst>
              <a:ext uri="{FF2B5EF4-FFF2-40B4-BE49-F238E27FC236}">
                <a16:creationId xmlns:a16="http://schemas.microsoft.com/office/drawing/2014/main" id="{C2453196-F16E-4819-A4DA-A2723223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35" y="3937098"/>
            <a:ext cx="43944" cy="173027"/>
          </a:xfrm>
          <a:custGeom>
            <a:avLst/>
            <a:gdLst>
              <a:gd name="T0" fmla="*/ 68 w 69"/>
              <a:gd name="T1" fmla="*/ 82 h 278"/>
              <a:gd name="T2" fmla="*/ 68 w 69"/>
              <a:gd name="T3" fmla="*/ 277 h 278"/>
              <a:gd name="T4" fmla="*/ 0 w 69"/>
              <a:gd name="T5" fmla="*/ 195 h 278"/>
              <a:gd name="T6" fmla="*/ 0 w 69"/>
              <a:gd name="T7" fmla="*/ 0 h 278"/>
              <a:gd name="T8" fmla="*/ 68 w 69"/>
              <a:gd name="T9" fmla="*/ 8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8">
                <a:moveTo>
                  <a:pt x="68" y="82"/>
                </a:moveTo>
                <a:lnTo>
                  <a:pt x="68" y="277"/>
                </a:lnTo>
                <a:cubicBezTo>
                  <a:pt x="22" y="254"/>
                  <a:pt x="0" y="224"/>
                  <a:pt x="0" y="195"/>
                </a:cubicBezTo>
                <a:lnTo>
                  <a:pt x="0" y="0"/>
                </a:lnTo>
                <a:cubicBezTo>
                  <a:pt x="0" y="30"/>
                  <a:pt x="22" y="59"/>
                  <a:pt x="68" y="82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37" name="Freeform 436">
            <a:extLst>
              <a:ext uri="{FF2B5EF4-FFF2-40B4-BE49-F238E27FC236}">
                <a16:creationId xmlns:a16="http://schemas.microsoft.com/office/drawing/2014/main" id="{5198CA2B-94B3-41D1-8796-EDC2B3DD5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35" y="3937098"/>
            <a:ext cx="43944" cy="173027"/>
          </a:xfrm>
          <a:custGeom>
            <a:avLst/>
            <a:gdLst>
              <a:gd name="T0" fmla="*/ 0 w 69"/>
              <a:gd name="T1" fmla="*/ 195 h 278"/>
              <a:gd name="T2" fmla="*/ 0 w 69"/>
              <a:gd name="T3" fmla="*/ 0 h 278"/>
              <a:gd name="T4" fmla="*/ 68 w 69"/>
              <a:gd name="T5" fmla="*/ 82 h 278"/>
              <a:gd name="T6" fmla="*/ 68 w 69"/>
              <a:gd name="T7" fmla="*/ 277 h 278"/>
              <a:gd name="T8" fmla="*/ 0 w 69"/>
              <a:gd name="T9" fmla="*/ 19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8">
                <a:moveTo>
                  <a:pt x="0" y="195"/>
                </a:moveTo>
                <a:lnTo>
                  <a:pt x="0" y="0"/>
                </a:lnTo>
                <a:cubicBezTo>
                  <a:pt x="0" y="30"/>
                  <a:pt x="22" y="59"/>
                  <a:pt x="68" y="82"/>
                </a:cubicBezTo>
                <a:lnTo>
                  <a:pt x="68" y="277"/>
                </a:lnTo>
                <a:cubicBezTo>
                  <a:pt x="22" y="254"/>
                  <a:pt x="0" y="224"/>
                  <a:pt x="0" y="195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38" name="Freeform 437">
            <a:extLst>
              <a:ext uri="{FF2B5EF4-FFF2-40B4-BE49-F238E27FC236}">
                <a16:creationId xmlns:a16="http://schemas.microsoft.com/office/drawing/2014/main" id="{22A618A5-B545-4F1C-9DB0-EB2FB94D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030" y="3986534"/>
            <a:ext cx="845912" cy="543801"/>
          </a:xfrm>
          <a:custGeom>
            <a:avLst/>
            <a:gdLst>
              <a:gd name="T0" fmla="*/ 1359 w 1360"/>
              <a:gd name="T1" fmla="*/ 0 h 875"/>
              <a:gd name="T2" fmla="*/ 1359 w 1360"/>
              <a:gd name="T3" fmla="*/ 195 h 875"/>
              <a:gd name="T4" fmla="*/ 0 w 1360"/>
              <a:gd name="T5" fmla="*/ 874 h 875"/>
              <a:gd name="T6" fmla="*/ 0 w 1360"/>
              <a:gd name="T7" fmla="*/ 679 h 875"/>
              <a:gd name="T8" fmla="*/ 1359 w 1360"/>
              <a:gd name="T9" fmla="*/ 0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" h="875">
                <a:moveTo>
                  <a:pt x="1359" y="0"/>
                </a:moveTo>
                <a:lnTo>
                  <a:pt x="1359" y="195"/>
                </a:lnTo>
                <a:lnTo>
                  <a:pt x="0" y="874"/>
                </a:lnTo>
                <a:lnTo>
                  <a:pt x="0" y="679"/>
                </a:lnTo>
                <a:lnTo>
                  <a:pt x="1359" y="0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39" name="Freeform 438">
            <a:extLst>
              <a:ext uri="{FF2B5EF4-FFF2-40B4-BE49-F238E27FC236}">
                <a16:creationId xmlns:a16="http://schemas.microsoft.com/office/drawing/2014/main" id="{2571C293-9374-455D-909E-DD5E8722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879" y="3986534"/>
            <a:ext cx="845912" cy="543801"/>
          </a:xfrm>
          <a:custGeom>
            <a:avLst/>
            <a:gdLst>
              <a:gd name="T0" fmla="*/ 1358 w 1359"/>
              <a:gd name="T1" fmla="*/ 679 h 875"/>
              <a:gd name="T2" fmla="*/ 1358 w 1359"/>
              <a:gd name="T3" fmla="*/ 874 h 875"/>
              <a:gd name="T4" fmla="*/ 0 w 1359"/>
              <a:gd name="T5" fmla="*/ 195 h 875"/>
              <a:gd name="T6" fmla="*/ 0 w 1359"/>
              <a:gd name="T7" fmla="*/ 0 h 875"/>
              <a:gd name="T8" fmla="*/ 1358 w 1359"/>
              <a:gd name="T9" fmla="*/ 679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679"/>
                </a:moveTo>
                <a:lnTo>
                  <a:pt x="1358" y="874"/>
                </a:lnTo>
                <a:lnTo>
                  <a:pt x="0" y="195"/>
                </a:lnTo>
                <a:lnTo>
                  <a:pt x="0" y="0"/>
                </a:lnTo>
                <a:lnTo>
                  <a:pt x="1358" y="67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0" name="Freeform 439">
            <a:extLst>
              <a:ext uri="{FF2B5EF4-FFF2-40B4-BE49-F238E27FC236}">
                <a16:creationId xmlns:a16="http://schemas.microsoft.com/office/drawing/2014/main" id="{CAAFF767-E165-41CE-B754-185FCD74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02" y="3442733"/>
            <a:ext cx="2010415" cy="991474"/>
          </a:xfrm>
          <a:custGeom>
            <a:avLst/>
            <a:gdLst>
              <a:gd name="T0" fmla="*/ 1614 w 3228"/>
              <a:gd name="T1" fmla="*/ 0 h 1592"/>
              <a:gd name="T2" fmla="*/ 1777 w 3228"/>
              <a:gd name="T3" fmla="*/ 34 h 1592"/>
              <a:gd name="T4" fmla="*/ 3136 w 3228"/>
              <a:gd name="T5" fmla="*/ 713 h 1592"/>
              <a:gd name="T6" fmla="*/ 3136 w 3228"/>
              <a:gd name="T7" fmla="*/ 877 h 1592"/>
              <a:gd name="T8" fmla="*/ 1777 w 3228"/>
              <a:gd name="T9" fmla="*/ 1556 h 1592"/>
              <a:gd name="T10" fmla="*/ 1614 w 3228"/>
              <a:gd name="T11" fmla="*/ 1591 h 1592"/>
              <a:gd name="T12" fmla="*/ 1449 w 3228"/>
              <a:gd name="T13" fmla="*/ 1556 h 1592"/>
              <a:gd name="T14" fmla="*/ 91 w 3228"/>
              <a:gd name="T15" fmla="*/ 877 h 1592"/>
              <a:gd name="T16" fmla="*/ 91 w 3228"/>
              <a:gd name="T17" fmla="*/ 713 h 1592"/>
              <a:gd name="T18" fmla="*/ 1449 w 3228"/>
              <a:gd name="T19" fmla="*/ 34 h 1592"/>
              <a:gd name="T20" fmla="*/ 1614 w 3228"/>
              <a:gd name="T2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8" h="1592">
                <a:moveTo>
                  <a:pt x="1614" y="0"/>
                </a:moveTo>
                <a:cubicBezTo>
                  <a:pt x="1673" y="0"/>
                  <a:pt x="1732" y="12"/>
                  <a:pt x="1777" y="34"/>
                </a:cubicBezTo>
                <a:lnTo>
                  <a:pt x="3136" y="713"/>
                </a:lnTo>
                <a:cubicBezTo>
                  <a:pt x="3227" y="758"/>
                  <a:pt x="3227" y="832"/>
                  <a:pt x="3136" y="877"/>
                </a:cubicBezTo>
                <a:lnTo>
                  <a:pt x="1777" y="1556"/>
                </a:lnTo>
                <a:cubicBezTo>
                  <a:pt x="1732" y="1579"/>
                  <a:pt x="1673" y="1591"/>
                  <a:pt x="1614" y="1591"/>
                </a:cubicBezTo>
                <a:cubicBezTo>
                  <a:pt x="1554" y="1591"/>
                  <a:pt x="1495" y="1579"/>
                  <a:pt x="1449" y="1556"/>
                </a:cubicBezTo>
                <a:lnTo>
                  <a:pt x="91" y="877"/>
                </a:lnTo>
                <a:cubicBezTo>
                  <a:pt x="0" y="832"/>
                  <a:pt x="0" y="758"/>
                  <a:pt x="91" y="713"/>
                </a:cubicBezTo>
                <a:lnTo>
                  <a:pt x="1449" y="34"/>
                </a:lnTo>
                <a:cubicBezTo>
                  <a:pt x="1495" y="12"/>
                  <a:pt x="1554" y="0"/>
                  <a:pt x="1614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1" name="Freeform 440">
            <a:extLst>
              <a:ext uri="{FF2B5EF4-FFF2-40B4-BE49-F238E27FC236}">
                <a16:creationId xmlns:a16="http://schemas.microsoft.com/office/drawing/2014/main" id="{A17ED6F3-9724-46FA-877F-31513B8B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91" y="4409490"/>
            <a:ext cx="205984" cy="142817"/>
          </a:xfrm>
          <a:custGeom>
            <a:avLst/>
            <a:gdLst>
              <a:gd name="T0" fmla="*/ 300 w 329"/>
              <a:gd name="T1" fmla="*/ 12 h 230"/>
              <a:gd name="T2" fmla="*/ 276 w 329"/>
              <a:gd name="T3" fmla="*/ 20 h 230"/>
              <a:gd name="T4" fmla="*/ 254 w 329"/>
              <a:gd name="T5" fmla="*/ 26 h 230"/>
              <a:gd name="T6" fmla="*/ 230 w 329"/>
              <a:gd name="T7" fmla="*/ 30 h 230"/>
              <a:gd name="T8" fmla="*/ 205 w 329"/>
              <a:gd name="T9" fmla="*/ 33 h 230"/>
              <a:gd name="T10" fmla="*/ 183 w 329"/>
              <a:gd name="T11" fmla="*/ 34 h 230"/>
              <a:gd name="T12" fmla="*/ 148 w 329"/>
              <a:gd name="T13" fmla="*/ 34 h 230"/>
              <a:gd name="T14" fmla="*/ 122 w 329"/>
              <a:gd name="T15" fmla="*/ 32 h 230"/>
              <a:gd name="T16" fmla="*/ 100 w 329"/>
              <a:gd name="T17" fmla="*/ 30 h 230"/>
              <a:gd name="T18" fmla="*/ 79 w 329"/>
              <a:gd name="T19" fmla="*/ 26 h 230"/>
              <a:gd name="T20" fmla="*/ 60 w 329"/>
              <a:gd name="T21" fmla="*/ 22 h 230"/>
              <a:gd name="T22" fmla="*/ 40 w 329"/>
              <a:gd name="T23" fmla="*/ 16 h 230"/>
              <a:gd name="T24" fmla="*/ 18 w 329"/>
              <a:gd name="T25" fmla="*/ 8 h 230"/>
              <a:gd name="T26" fmla="*/ 0 w 329"/>
              <a:gd name="T27" fmla="*/ 195 h 230"/>
              <a:gd name="T28" fmla="*/ 20 w 329"/>
              <a:gd name="T29" fmla="*/ 204 h 230"/>
              <a:gd name="T30" fmla="*/ 42 w 329"/>
              <a:gd name="T31" fmla="*/ 212 h 230"/>
              <a:gd name="T32" fmla="*/ 60 w 329"/>
              <a:gd name="T33" fmla="*/ 216 h 230"/>
              <a:gd name="T34" fmla="*/ 71 w 329"/>
              <a:gd name="T35" fmla="*/ 219 h 230"/>
              <a:gd name="T36" fmla="*/ 83 w 329"/>
              <a:gd name="T37" fmla="*/ 221 h 230"/>
              <a:gd name="T38" fmla="*/ 100 w 329"/>
              <a:gd name="T39" fmla="*/ 224 h 230"/>
              <a:gd name="T40" fmla="*/ 120 w 329"/>
              <a:gd name="T41" fmla="*/ 227 h 230"/>
              <a:gd name="T42" fmla="*/ 139 w 329"/>
              <a:gd name="T43" fmla="*/ 228 h 230"/>
              <a:gd name="T44" fmla="*/ 148 w 329"/>
              <a:gd name="T45" fmla="*/ 228 h 230"/>
              <a:gd name="T46" fmla="*/ 165 w 329"/>
              <a:gd name="T47" fmla="*/ 229 h 230"/>
              <a:gd name="T48" fmla="*/ 183 w 329"/>
              <a:gd name="T49" fmla="*/ 228 h 230"/>
              <a:gd name="T50" fmla="*/ 202 w 329"/>
              <a:gd name="T51" fmla="*/ 227 h 230"/>
              <a:gd name="T52" fmla="*/ 229 w 329"/>
              <a:gd name="T53" fmla="*/ 224 h 230"/>
              <a:gd name="T54" fmla="*/ 252 w 329"/>
              <a:gd name="T55" fmla="*/ 220 h 230"/>
              <a:gd name="T56" fmla="*/ 273 w 329"/>
              <a:gd name="T57" fmla="*/ 215 h 230"/>
              <a:gd name="T58" fmla="*/ 293 w 329"/>
              <a:gd name="T59" fmla="*/ 209 h 230"/>
              <a:gd name="T60" fmla="*/ 314 w 329"/>
              <a:gd name="T61" fmla="*/ 202 h 230"/>
              <a:gd name="T62" fmla="*/ 328 w 329"/>
              <a:gd name="T63" fmla="*/ 195 h 230"/>
              <a:gd name="T64" fmla="*/ 314 w 329"/>
              <a:gd name="T65" fmla="*/ 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9" h="230">
                <a:moveTo>
                  <a:pt x="314" y="7"/>
                </a:moveTo>
                <a:cubicBezTo>
                  <a:pt x="309" y="9"/>
                  <a:pt x="304" y="11"/>
                  <a:pt x="300" y="12"/>
                </a:cubicBezTo>
                <a:cubicBezTo>
                  <a:pt x="298" y="13"/>
                  <a:pt x="296" y="14"/>
                  <a:pt x="293" y="15"/>
                </a:cubicBezTo>
                <a:cubicBezTo>
                  <a:pt x="288" y="17"/>
                  <a:pt x="282" y="19"/>
                  <a:pt x="276" y="20"/>
                </a:cubicBezTo>
                <a:cubicBezTo>
                  <a:pt x="275" y="21"/>
                  <a:pt x="273" y="21"/>
                  <a:pt x="273" y="21"/>
                </a:cubicBezTo>
                <a:cubicBezTo>
                  <a:pt x="267" y="23"/>
                  <a:pt x="260" y="24"/>
                  <a:pt x="254" y="26"/>
                </a:cubicBezTo>
                <a:cubicBezTo>
                  <a:pt x="253" y="26"/>
                  <a:pt x="252" y="26"/>
                  <a:pt x="252" y="26"/>
                </a:cubicBezTo>
                <a:cubicBezTo>
                  <a:pt x="245" y="27"/>
                  <a:pt x="237" y="29"/>
                  <a:pt x="230" y="30"/>
                </a:cubicBezTo>
                <a:lnTo>
                  <a:pt x="229" y="30"/>
                </a:lnTo>
                <a:cubicBezTo>
                  <a:pt x="221" y="31"/>
                  <a:pt x="213" y="32"/>
                  <a:pt x="205" y="33"/>
                </a:cubicBezTo>
                <a:cubicBezTo>
                  <a:pt x="202" y="33"/>
                  <a:pt x="199" y="33"/>
                  <a:pt x="195" y="34"/>
                </a:cubicBezTo>
                <a:cubicBezTo>
                  <a:pt x="191" y="34"/>
                  <a:pt x="187" y="34"/>
                  <a:pt x="183" y="34"/>
                </a:cubicBezTo>
                <a:cubicBezTo>
                  <a:pt x="177" y="34"/>
                  <a:pt x="171" y="35"/>
                  <a:pt x="165" y="35"/>
                </a:cubicBezTo>
                <a:cubicBezTo>
                  <a:pt x="159" y="35"/>
                  <a:pt x="154" y="34"/>
                  <a:pt x="148" y="34"/>
                </a:cubicBezTo>
                <a:cubicBezTo>
                  <a:pt x="145" y="34"/>
                  <a:pt x="143" y="34"/>
                  <a:pt x="141" y="34"/>
                </a:cubicBezTo>
                <a:cubicBezTo>
                  <a:pt x="135" y="34"/>
                  <a:pt x="128" y="33"/>
                  <a:pt x="122" y="32"/>
                </a:cubicBezTo>
                <a:cubicBezTo>
                  <a:pt x="121" y="32"/>
                  <a:pt x="120" y="32"/>
                  <a:pt x="120" y="32"/>
                </a:cubicBezTo>
                <a:cubicBezTo>
                  <a:pt x="113" y="32"/>
                  <a:pt x="106" y="31"/>
                  <a:pt x="100" y="30"/>
                </a:cubicBezTo>
                <a:cubicBezTo>
                  <a:pt x="97" y="29"/>
                  <a:pt x="96" y="29"/>
                  <a:pt x="93" y="29"/>
                </a:cubicBezTo>
                <a:cubicBezTo>
                  <a:pt x="89" y="28"/>
                  <a:pt x="84" y="27"/>
                  <a:pt x="79" y="26"/>
                </a:cubicBezTo>
                <a:cubicBezTo>
                  <a:pt x="77" y="26"/>
                  <a:pt x="74" y="25"/>
                  <a:pt x="71" y="24"/>
                </a:cubicBezTo>
                <a:cubicBezTo>
                  <a:pt x="67" y="24"/>
                  <a:pt x="63" y="23"/>
                  <a:pt x="60" y="22"/>
                </a:cubicBezTo>
                <a:cubicBezTo>
                  <a:pt x="56" y="21"/>
                  <a:pt x="52" y="20"/>
                  <a:pt x="50" y="19"/>
                </a:cubicBezTo>
                <a:cubicBezTo>
                  <a:pt x="46" y="18"/>
                  <a:pt x="43" y="17"/>
                  <a:pt x="40" y="16"/>
                </a:cubicBezTo>
                <a:cubicBezTo>
                  <a:pt x="33" y="14"/>
                  <a:pt x="26" y="12"/>
                  <a:pt x="20" y="9"/>
                </a:cubicBezTo>
                <a:cubicBezTo>
                  <a:pt x="20" y="9"/>
                  <a:pt x="19" y="9"/>
                  <a:pt x="18" y="8"/>
                </a:cubicBezTo>
                <a:cubicBezTo>
                  <a:pt x="12" y="6"/>
                  <a:pt x="6" y="4"/>
                  <a:pt x="0" y="0"/>
                </a:cubicBezTo>
                <a:lnTo>
                  <a:pt x="0" y="195"/>
                </a:lnTo>
                <a:cubicBezTo>
                  <a:pt x="6" y="197"/>
                  <a:pt x="12" y="200"/>
                  <a:pt x="18" y="203"/>
                </a:cubicBezTo>
                <a:cubicBezTo>
                  <a:pt x="19" y="203"/>
                  <a:pt x="20" y="204"/>
                  <a:pt x="20" y="204"/>
                </a:cubicBezTo>
                <a:cubicBezTo>
                  <a:pt x="26" y="206"/>
                  <a:pt x="33" y="208"/>
                  <a:pt x="40" y="210"/>
                </a:cubicBezTo>
                <a:cubicBezTo>
                  <a:pt x="41" y="211"/>
                  <a:pt x="41" y="211"/>
                  <a:pt x="42" y="212"/>
                </a:cubicBezTo>
                <a:cubicBezTo>
                  <a:pt x="45" y="212"/>
                  <a:pt x="47" y="213"/>
                  <a:pt x="50" y="213"/>
                </a:cubicBezTo>
                <a:cubicBezTo>
                  <a:pt x="52" y="214"/>
                  <a:pt x="56" y="215"/>
                  <a:pt x="60" y="216"/>
                </a:cubicBezTo>
                <a:cubicBezTo>
                  <a:pt x="61" y="216"/>
                  <a:pt x="62" y="217"/>
                  <a:pt x="63" y="217"/>
                </a:cubicBezTo>
                <a:cubicBezTo>
                  <a:pt x="65" y="218"/>
                  <a:pt x="68" y="218"/>
                  <a:pt x="71" y="219"/>
                </a:cubicBezTo>
                <a:cubicBezTo>
                  <a:pt x="74" y="219"/>
                  <a:pt x="77" y="220"/>
                  <a:pt x="79" y="221"/>
                </a:cubicBezTo>
                <a:cubicBezTo>
                  <a:pt x="81" y="221"/>
                  <a:pt x="81" y="221"/>
                  <a:pt x="83" y="221"/>
                </a:cubicBezTo>
                <a:cubicBezTo>
                  <a:pt x="86" y="222"/>
                  <a:pt x="89" y="223"/>
                  <a:pt x="93" y="223"/>
                </a:cubicBezTo>
                <a:cubicBezTo>
                  <a:pt x="96" y="223"/>
                  <a:pt x="97" y="224"/>
                  <a:pt x="100" y="224"/>
                </a:cubicBezTo>
                <a:lnTo>
                  <a:pt x="101" y="224"/>
                </a:lnTo>
                <a:cubicBezTo>
                  <a:pt x="107" y="225"/>
                  <a:pt x="114" y="226"/>
                  <a:pt x="120" y="227"/>
                </a:cubicBezTo>
                <a:cubicBezTo>
                  <a:pt x="120" y="227"/>
                  <a:pt x="121" y="227"/>
                  <a:pt x="122" y="227"/>
                </a:cubicBezTo>
                <a:cubicBezTo>
                  <a:pt x="128" y="227"/>
                  <a:pt x="133" y="227"/>
                  <a:pt x="139" y="228"/>
                </a:cubicBezTo>
                <a:cubicBezTo>
                  <a:pt x="139" y="228"/>
                  <a:pt x="140" y="228"/>
                  <a:pt x="141" y="228"/>
                </a:cubicBezTo>
                <a:cubicBezTo>
                  <a:pt x="143" y="228"/>
                  <a:pt x="145" y="228"/>
                  <a:pt x="148" y="228"/>
                </a:cubicBezTo>
                <a:cubicBezTo>
                  <a:pt x="152" y="229"/>
                  <a:pt x="155" y="229"/>
                  <a:pt x="158" y="229"/>
                </a:cubicBezTo>
                <a:cubicBezTo>
                  <a:pt x="160" y="229"/>
                  <a:pt x="163" y="229"/>
                  <a:pt x="165" y="229"/>
                </a:cubicBezTo>
                <a:cubicBezTo>
                  <a:pt x="169" y="229"/>
                  <a:pt x="174" y="229"/>
                  <a:pt x="180" y="229"/>
                </a:cubicBezTo>
                <a:cubicBezTo>
                  <a:pt x="180" y="229"/>
                  <a:pt x="182" y="228"/>
                  <a:pt x="183" y="228"/>
                </a:cubicBezTo>
                <a:cubicBezTo>
                  <a:pt x="187" y="228"/>
                  <a:pt x="191" y="228"/>
                  <a:pt x="195" y="227"/>
                </a:cubicBezTo>
                <a:cubicBezTo>
                  <a:pt x="198" y="227"/>
                  <a:pt x="200" y="227"/>
                  <a:pt x="202" y="227"/>
                </a:cubicBezTo>
                <a:cubicBezTo>
                  <a:pt x="204" y="227"/>
                  <a:pt x="204" y="227"/>
                  <a:pt x="205" y="227"/>
                </a:cubicBezTo>
                <a:cubicBezTo>
                  <a:pt x="213" y="226"/>
                  <a:pt x="221" y="225"/>
                  <a:pt x="229" y="224"/>
                </a:cubicBezTo>
                <a:lnTo>
                  <a:pt x="230" y="224"/>
                </a:lnTo>
                <a:cubicBezTo>
                  <a:pt x="237" y="223"/>
                  <a:pt x="245" y="222"/>
                  <a:pt x="252" y="220"/>
                </a:cubicBezTo>
                <a:cubicBezTo>
                  <a:pt x="252" y="220"/>
                  <a:pt x="253" y="220"/>
                  <a:pt x="254" y="219"/>
                </a:cubicBezTo>
                <a:cubicBezTo>
                  <a:pt x="260" y="218"/>
                  <a:pt x="267" y="217"/>
                  <a:pt x="273" y="215"/>
                </a:cubicBezTo>
                <a:cubicBezTo>
                  <a:pt x="274" y="215"/>
                  <a:pt x="275" y="214"/>
                  <a:pt x="276" y="214"/>
                </a:cubicBezTo>
                <a:cubicBezTo>
                  <a:pt x="282" y="213"/>
                  <a:pt x="288" y="211"/>
                  <a:pt x="293" y="209"/>
                </a:cubicBezTo>
                <a:cubicBezTo>
                  <a:pt x="296" y="208"/>
                  <a:pt x="298" y="207"/>
                  <a:pt x="300" y="207"/>
                </a:cubicBezTo>
                <a:cubicBezTo>
                  <a:pt x="304" y="205"/>
                  <a:pt x="309" y="204"/>
                  <a:pt x="314" y="202"/>
                </a:cubicBezTo>
                <a:cubicBezTo>
                  <a:pt x="314" y="201"/>
                  <a:pt x="315" y="201"/>
                  <a:pt x="315" y="200"/>
                </a:cubicBezTo>
                <a:cubicBezTo>
                  <a:pt x="320" y="199"/>
                  <a:pt x="324" y="197"/>
                  <a:pt x="328" y="195"/>
                </a:cubicBezTo>
                <a:lnTo>
                  <a:pt x="328" y="0"/>
                </a:lnTo>
                <a:cubicBezTo>
                  <a:pt x="323" y="3"/>
                  <a:pt x="319" y="5"/>
                  <a:pt x="314" y="7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2" name="Freeform 441">
            <a:extLst>
              <a:ext uri="{FF2B5EF4-FFF2-40B4-BE49-F238E27FC236}">
                <a16:creationId xmlns:a16="http://schemas.microsoft.com/office/drawing/2014/main" id="{B8517E85-0BEF-44EA-9908-D0FF5FEE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496" y="3873928"/>
            <a:ext cx="521829" cy="123592"/>
          </a:xfrm>
          <a:custGeom>
            <a:avLst/>
            <a:gdLst>
              <a:gd name="T0" fmla="*/ 839 w 840"/>
              <a:gd name="T1" fmla="*/ 99 h 200"/>
              <a:gd name="T2" fmla="*/ 420 w 840"/>
              <a:gd name="T3" fmla="*/ 199 h 200"/>
              <a:gd name="T4" fmla="*/ 0 w 840"/>
              <a:gd name="T5" fmla="*/ 99 h 200"/>
              <a:gd name="T6" fmla="*/ 420 w 840"/>
              <a:gd name="T7" fmla="*/ 0 h 200"/>
              <a:gd name="T8" fmla="*/ 839 w 840"/>
              <a:gd name="T9" fmla="*/ 9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0">
                <a:moveTo>
                  <a:pt x="839" y="99"/>
                </a:moveTo>
                <a:cubicBezTo>
                  <a:pt x="839" y="154"/>
                  <a:pt x="651" y="199"/>
                  <a:pt x="420" y="199"/>
                </a:cubicBezTo>
                <a:cubicBezTo>
                  <a:pt x="188" y="199"/>
                  <a:pt x="0" y="154"/>
                  <a:pt x="0" y="99"/>
                </a:cubicBezTo>
                <a:cubicBezTo>
                  <a:pt x="0" y="45"/>
                  <a:pt x="188" y="0"/>
                  <a:pt x="420" y="0"/>
                </a:cubicBezTo>
                <a:cubicBezTo>
                  <a:pt x="651" y="0"/>
                  <a:pt x="839" y="45"/>
                  <a:pt x="839" y="99"/>
                </a:cubicBez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3" name="Freeform 442">
            <a:extLst>
              <a:ext uri="{FF2B5EF4-FFF2-40B4-BE49-F238E27FC236}">
                <a16:creationId xmlns:a16="http://schemas.microsoft.com/office/drawing/2014/main" id="{2BF035A8-90FF-4DB2-9C65-13FBDE65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862" y="2306763"/>
            <a:ext cx="1109573" cy="1279854"/>
          </a:xfrm>
          <a:custGeom>
            <a:avLst/>
            <a:gdLst>
              <a:gd name="T0" fmla="*/ 1779 w 1780"/>
              <a:gd name="T1" fmla="*/ 890 h 2054"/>
              <a:gd name="T2" fmla="*/ 890 w 1780"/>
              <a:gd name="T3" fmla="*/ 0 h 2054"/>
              <a:gd name="T4" fmla="*/ 0 w 1780"/>
              <a:gd name="T5" fmla="*/ 890 h 2054"/>
              <a:gd name="T6" fmla="*/ 722 w 1780"/>
              <a:gd name="T7" fmla="*/ 1763 h 2054"/>
              <a:gd name="T8" fmla="*/ 890 w 1780"/>
              <a:gd name="T9" fmla="*/ 2053 h 2054"/>
              <a:gd name="T10" fmla="*/ 1057 w 1780"/>
              <a:gd name="T11" fmla="*/ 1763 h 2054"/>
              <a:gd name="T12" fmla="*/ 1779 w 1780"/>
              <a:gd name="T13" fmla="*/ 89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90"/>
                </a:moveTo>
                <a:cubicBezTo>
                  <a:pt x="1779" y="398"/>
                  <a:pt x="1380" y="0"/>
                  <a:pt x="890" y="0"/>
                </a:cubicBezTo>
                <a:cubicBezTo>
                  <a:pt x="398" y="0"/>
                  <a:pt x="0" y="398"/>
                  <a:pt x="0" y="890"/>
                </a:cubicBezTo>
                <a:cubicBezTo>
                  <a:pt x="0" y="1324"/>
                  <a:pt x="311" y="1685"/>
                  <a:pt x="722" y="1763"/>
                </a:cubicBezTo>
                <a:lnTo>
                  <a:pt x="890" y="2053"/>
                </a:lnTo>
                <a:lnTo>
                  <a:pt x="1057" y="1763"/>
                </a:lnTo>
                <a:cubicBezTo>
                  <a:pt x="1468" y="1685"/>
                  <a:pt x="1779" y="1324"/>
                  <a:pt x="1779" y="89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5" name="Freeform 444">
            <a:extLst>
              <a:ext uri="{FF2B5EF4-FFF2-40B4-BE49-F238E27FC236}">
                <a16:creationId xmlns:a16="http://schemas.microsoft.com/office/drawing/2014/main" id="{711C8157-CD01-466C-9EAF-464B24CF2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611" y="4832446"/>
            <a:ext cx="43944" cy="173027"/>
          </a:xfrm>
          <a:custGeom>
            <a:avLst/>
            <a:gdLst>
              <a:gd name="T0" fmla="*/ 67 w 69"/>
              <a:gd name="T1" fmla="*/ 10 h 277"/>
              <a:gd name="T2" fmla="*/ 67 w 69"/>
              <a:gd name="T3" fmla="*/ 11 h 277"/>
              <a:gd name="T4" fmla="*/ 64 w 69"/>
              <a:gd name="T5" fmla="*/ 21 h 277"/>
              <a:gd name="T6" fmla="*/ 63 w 69"/>
              <a:gd name="T7" fmla="*/ 24 h 277"/>
              <a:gd name="T8" fmla="*/ 59 w 69"/>
              <a:gd name="T9" fmla="*/ 32 h 277"/>
              <a:gd name="T10" fmla="*/ 56 w 69"/>
              <a:gd name="T11" fmla="*/ 35 h 277"/>
              <a:gd name="T12" fmla="*/ 52 w 69"/>
              <a:gd name="T13" fmla="*/ 41 h 277"/>
              <a:gd name="T14" fmla="*/ 49 w 69"/>
              <a:gd name="T15" fmla="*/ 46 h 277"/>
              <a:gd name="T16" fmla="*/ 44 w 69"/>
              <a:gd name="T17" fmla="*/ 51 h 277"/>
              <a:gd name="T18" fmla="*/ 38 w 69"/>
              <a:gd name="T19" fmla="*/ 57 h 277"/>
              <a:gd name="T20" fmla="*/ 31 w 69"/>
              <a:gd name="T21" fmla="*/ 63 h 277"/>
              <a:gd name="T22" fmla="*/ 29 w 69"/>
              <a:gd name="T23" fmla="*/ 64 h 277"/>
              <a:gd name="T24" fmla="*/ 17 w 69"/>
              <a:gd name="T25" fmla="*/ 73 h 277"/>
              <a:gd name="T26" fmla="*/ 14 w 69"/>
              <a:gd name="T27" fmla="*/ 74 h 277"/>
              <a:gd name="T28" fmla="*/ 0 w 69"/>
              <a:gd name="T29" fmla="*/ 82 h 277"/>
              <a:gd name="T30" fmla="*/ 0 w 69"/>
              <a:gd name="T31" fmla="*/ 276 h 277"/>
              <a:gd name="T32" fmla="*/ 14 w 69"/>
              <a:gd name="T33" fmla="*/ 268 h 277"/>
              <a:gd name="T34" fmla="*/ 17 w 69"/>
              <a:gd name="T35" fmla="*/ 266 h 277"/>
              <a:gd name="T36" fmla="*/ 20 w 69"/>
              <a:gd name="T37" fmla="*/ 265 h 277"/>
              <a:gd name="T38" fmla="*/ 29 w 69"/>
              <a:gd name="T39" fmla="*/ 259 h 277"/>
              <a:gd name="T40" fmla="*/ 31 w 69"/>
              <a:gd name="T41" fmla="*/ 257 h 277"/>
              <a:gd name="T42" fmla="*/ 36 w 69"/>
              <a:gd name="T43" fmla="*/ 254 h 277"/>
              <a:gd name="T44" fmla="*/ 38 w 69"/>
              <a:gd name="T45" fmla="*/ 251 h 277"/>
              <a:gd name="T46" fmla="*/ 44 w 69"/>
              <a:gd name="T47" fmla="*/ 246 h 277"/>
              <a:gd name="T48" fmla="*/ 46 w 69"/>
              <a:gd name="T49" fmla="*/ 243 h 277"/>
              <a:gd name="T50" fmla="*/ 49 w 69"/>
              <a:gd name="T51" fmla="*/ 240 h 277"/>
              <a:gd name="T52" fmla="*/ 52 w 69"/>
              <a:gd name="T53" fmla="*/ 236 h 277"/>
              <a:gd name="T54" fmla="*/ 54 w 69"/>
              <a:gd name="T55" fmla="*/ 234 h 277"/>
              <a:gd name="T56" fmla="*/ 56 w 69"/>
              <a:gd name="T57" fmla="*/ 230 h 277"/>
              <a:gd name="T58" fmla="*/ 59 w 69"/>
              <a:gd name="T59" fmla="*/ 225 h 277"/>
              <a:gd name="T60" fmla="*/ 60 w 69"/>
              <a:gd name="T61" fmla="*/ 224 h 277"/>
              <a:gd name="T62" fmla="*/ 63 w 69"/>
              <a:gd name="T63" fmla="*/ 219 h 277"/>
              <a:gd name="T64" fmla="*/ 64 w 69"/>
              <a:gd name="T65" fmla="*/ 216 h 277"/>
              <a:gd name="T66" fmla="*/ 65 w 69"/>
              <a:gd name="T67" fmla="*/ 215 h 277"/>
              <a:gd name="T68" fmla="*/ 67 w 69"/>
              <a:gd name="T69" fmla="*/ 205 h 277"/>
              <a:gd name="T70" fmla="*/ 67 w 69"/>
              <a:gd name="T71" fmla="*/ 204 h 277"/>
              <a:gd name="T72" fmla="*/ 68 w 69"/>
              <a:gd name="T73" fmla="*/ 196 h 277"/>
              <a:gd name="T74" fmla="*/ 68 w 69"/>
              <a:gd name="T75" fmla="*/ 194 h 277"/>
              <a:gd name="T76" fmla="*/ 68 w 69"/>
              <a:gd name="T77" fmla="*/ 0 h 277"/>
              <a:gd name="T78" fmla="*/ 67 w 69"/>
              <a:gd name="T79" fmla="*/ 1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" h="277">
                <a:moveTo>
                  <a:pt x="67" y="10"/>
                </a:moveTo>
                <a:lnTo>
                  <a:pt x="67" y="11"/>
                </a:lnTo>
                <a:cubicBezTo>
                  <a:pt x="66" y="14"/>
                  <a:pt x="65" y="18"/>
                  <a:pt x="64" y="21"/>
                </a:cubicBezTo>
                <a:cubicBezTo>
                  <a:pt x="64" y="23"/>
                  <a:pt x="63" y="24"/>
                  <a:pt x="63" y="24"/>
                </a:cubicBezTo>
                <a:cubicBezTo>
                  <a:pt x="61" y="27"/>
                  <a:pt x="61" y="29"/>
                  <a:pt x="59" y="32"/>
                </a:cubicBezTo>
                <a:cubicBezTo>
                  <a:pt x="59" y="33"/>
                  <a:pt x="58" y="34"/>
                  <a:pt x="56" y="35"/>
                </a:cubicBezTo>
                <a:cubicBezTo>
                  <a:pt x="55" y="38"/>
                  <a:pt x="54" y="40"/>
                  <a:pt x="52" y="41"/>
                </a:cubicBezTo>
                <a:cubicBezTo>
                  <a:pt x="52" y="43"/>
                  <a:pt x="50" y="45"/>
                  <a:pt x="49" y="46"/>
                </a:cubicBezTo>
                <a:cubicBezTo>
                  <a:pt x="47" y="47"/>
                  <a:pt x="46" y="49"/>
                  <a:pt x="44" y="51"/>
                </a:cubicBezTo>
                <a:cubicBezTo>
                  <a:pt x="43" y="53"/>
                  <a:pt x="41" y="55"/>
                  <a:pt x="38" y="57"/>
                </a:cubicBezTo>
                <a:cubicBezTo>
                  <a:pt x="36" y="59"/>
                  <a:pt x="34" y="60"/>
                  <a:pt x="31" y="63"/>
                </a:cubicBezTo>
                <a:cubicBezTo>
                  <a:pt x="30" y="63"/>
                  <a:pt x="30" y="63"/>
                  <a:pt x="29" y="64"/>
                </a:cubicBezTo>
                <a:cubicBezTo>
                  <a:pt x="25" y="67"/>
                  <a:pt x="22" y="70"/>
                  <a:pt x="17" y="73"/>
                </a:cubicBezTo>
                <a:cubicBezTo>
                  <a:pt x="16" y="73"/>
                  <a:pt x="15" y="73"/>
                  <a:pt x="14" y="74"/>
                </a:cubicBezTo>
                <a:cubicBezTo>
                  <a:pt x="10" y="77"/>
                  <a:pt x="5" y="80"/>
                  <a:pt x="0" y="82"/>
                </a:cubicBezTo>
                <a:lnTo>
                  <a:pt x="0" y="276"/>
                </a:lnTo>
                <a:cubicBezTo>
                  <a:pt x="5" y="274"/>
                  <a:pt x="10" y="271"/>
                  <a:pt x="14" y="268"/>
                </a:cubicBezTo>
                <a:cubicBezTo>
                  <a:pt x="15" y="268"/>
                  <a:pt x="16" y="267"/>
                  <a:pt x="17" y="266"/>
                </a:cubicBezTo>
                <a:cubicBezTo>
                  <a:pt x="18" y="266"/>
                  <a:pt x="19" y="266"/>
                  <a:pt x="20" y="265"/>
                </a:cubicBezTo>
                <a:cubicBezTo>
                  <a:pt x="23" y="263"/>
                  <a:pt x="26" y="260"/>
                  <a:pt x="29" y="259"/>
                </a:cubicBezTo>
                <a:cubicBezTo>
                  <a:pt x="30" y="258"/>
                  <a:pt x="30" y="257"/>
                  <a:pt x="31" y="257"/>
                </a:cubicBezTo>
                <a:cubicBezTo>
                  <a:pt x="33" y="255"/>
                  <a:pt x="34" y="254"/>
                  <a:pt x="36" y="254"/>
                </a:cubicBezTo>
                <a:cubicBezTo>
                  <a:pt x="37" y="253"/>
                  <a:pt x="38" y="252"/>
                  <a:pt x="38" y="251"/>
                </a:cubicBezTo>
                <a:cubicBezTo>
                  <a:pt x="41" y="249"/>
                  <a:pt x="43" y="248"/>
                  <a:pt x="44" y="246"/>
                </a:cubicBezTo>
                <a:cubicBezTo>
                  <a:pt x="45" y="244"/>
                  <a:pt x="46" y="244"/>
                  <a:pt x="46" y="243"/>
                </a:cubicBezTo>
                <a:cubicBezTo>
                  <a:pt x="47" y="242"/>
                  <a:pt x="48" y="241"/>
                  <a:pt x="49" y="240"/>
                </a:cubicBezTo>
                <a:cubicBezTo>
                  <a:pt x="50" y="239"/>
                  <a:pt x="52" y="237"/>
                  <a:pt x="52" y="236"/>
                </a:cubicBezTo>
                <a:cubicBezTo>
                  <a:pt x="53" y="235"/>
                  <a:pt x="54" y="234"/>
                  <a:pt x="54" y="234"/>
                </a:cubicBezTo>
                <a:cubicBezTo>
                  <a:pt x="55" y="232"/>
                  <a:pt x="56" y="231"/>
                  <a:pt x="56" y="230"/>
                </a:cubicBezTo>
                <a:cubicBezTo>
                  <a:pt x="58" y="229"/>
                  <a:pt x="59" y="227"/>
                  <a:pt x="59" y="225"/>
                </a:cubicBezTo>
                <a:cubicBezTo>
                  <a:pt x="60" y="225"/>
                  <a:pt x="60" y="225"/>
                  <a:pt x="60" y="224"/>
                </a:cubicBezTo>
                <a:cubicBezTo>
                  <a:pt x="61" y="223"/>
                  <a:pt x="62" y="220"/>
                  <a:pt x="63" y="219"/>
                </a:cubicBezTo>
                <a:cubicBezTo>
                  <a:pt x="63" y="218"/>
                  <a:pt x="64" y="216"/>
                  <a:pt x="64" y="216"/>
                </a:cubicBezTo>
                <a:cubicBezTo>
                  <a:pt x="64" y="215"/>
                  <a:pt x="65" y="215"/>
                  <a:pt x="65" y="215"/>
                </a:cubicBezTo>
                <a:cubicBezTo>
                  <a:pt x="66" y="212"/>
                  <a:pt x="66" y="208"/>
                  <a:pt x="67" y="205"/>
                </a:cubicBezTo>
                <a:lnTo>
                  <a:pt x="67" y="204"/>
                </a:lnTo>
                <a:cubicBezTo>
                  <a:pt x="67" y="201"/>
                  <a:pt x="68" y="198"/>
                  <a:pt x="68" y="196"/>
                </a:cubicBezTo>
                <a:cubicBezTo>
                  <a:pt x="68" y="195"/>
                  <a:pt x="68" y="194"/>
                  <a:pt x="68" y="194"/>
                </a:cubicBezTo>
                <a:lnTo>
                  <a:pt x="68" y="0"/>
                </a:lnTo>
                <a:cubicBezTo>
                  <a:pt x="68" y="3"/>
                  <a:pt x="67" y="7"/>
                  <a:pt x="67" y="10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6" name="Freeform 445">
            <a:extLst>
              <a:ext uri="{FF2B5EF4-FFF2-40B4-BE49-F238E27FC236}">
                <a16:creationId xmlns:a16="http://schemas.microsoft.com/office/drawing/2014/main" id="{7CE45C69-8C3F-4753-ACF8-F00FC280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604" y="4832446"/>
            <a:ext cx="43944" cy="173027"/>
          </a:xfrm>
          <a:custGeom>
            <a:avLst/>
            <a:gdLst>
              <a:gd name="T0" fmla="*/ 68 w 69"/>
              <a:gd name="T1" fmla="*/ 82 h 277"/>
              <a:gd name="T2" fmla="*/ 68 w 69"/>
              <a:gd name="T3" fmla="*/ 276 h 277"/>
              <a:gd name="T4" fmla="*/ 0 w 69"/>
              <a:gd name="T5" fmla="*/ 194 h 277"/>
              <a:gd name="T6" fmla="*/ 0 w 69"/>
              <a:gd name="T7" fmla="*/ 0 h 277"/>
              <a:gd name="T8" fmla="*/ 68 w 69"/>
              <a:gd name="T9" fmla="*/ 8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7">
                <a:moveTo>
                  <a:pt x="68" y="82"/>
                </a:moveTo>
                <a:lnTo>
                  <a:pt x="68" y="276"/>
                </a:lnTo>
                <a:cubicBezTo>
                  <a:pt x="23" y="254"/>
                  <a:pt x="0" y="224"/>
                  <a:pt x="0" y="194"/>
                </a:cubicBezTo>
                <a:lnTo>
                  <a:pt x="0" y="0"/>
                </a:lnTo>
                <a:cubicBezTo>
                  <a:pt x="0" y="30"/>
                  <a:pt x="23" y="59"/>
                  <a:pt x="68" y="82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7" name="Freeform 446">
            <a:extLst>
              <a:ext uri="{FF2B5EF4-FFF2-40B4-BE49-F238E27FC236}">
                <a16:creationId xmlns:a16="http://schemas.microsoft.com/office/drawing/2014/main" id="{796BA4AC-6EC8-40B5-9805-59F30C505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604" y="4832446"/>
            <a:ext cx="43944" cy="173027"/>
          </a:xfrm>
          <a:custGeom>
            <a:avLst/>
            <a:gdLst>
              <a:gd name="T0" fmla="*/ 0 w 69"/>
              <a:gd name="T1" fmla="*/ 194 h 277"/>
              <a:gd name="T2" fmla="*/ 0 w 69"/>
              <a:gd name="T3" fmla="*/ 0 h 277"/>
              <a:gd name="T4" fmla="*/ 68 w 69"/>
              <a:gd name="T5" fmla="*/ 82 h 277"/>
              <a:gd name="T6" fmla="*/ 68 w 69"/>
              <a:gd name="T7" fmla="*/ 276 h 277"/>
              <a:gd name="T8" fmla="*/ 0 w 69"/>
              <a:gd name="T9" fmla="*/ 19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7">
                <a:moveTo>
                  <a:pt x="0" y="194"/>
                </a:moveTo>
                <a:lnTo>
                  <a:pt x="0" y="0"/>
                </a:lnTo>
                <a:cubicBezTo>
                  <a:pt x="0" y="30"/>
                  <a:pt x="23" y="59"/>
                  <a:pt x="68" y="82"/>
                </a:cubicBezTo>
                <a:lnTo>
                  <a:pt x="68" y="276"/>
                </a:lnTo>
                <a:cubicBezTo>
                  <a:pt x="23" y="254"/>
                  <a:pt x="0" y="224"/>
                  <a:pt x="0" y="194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8" name="Freeform 447">
            <a:extLst>
              <a:ext uri="{FF2B5EF4-FFF2-40B4-BE49-F238E27FC236}">
                <a16:creationId xmlns:a16="http://schemas.microsoft.com/office/drawing/2014/main" id="{AACB98F0-E489-4B95-BB3C-407A2D685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699" y="4881882"/>
            <a:ext cx="845912" cy="543801"/>
          </a:xfrm>
          <a:custGeom>
            <a:avLst/>
            <a:gdLst>
              <a:gd name="T0" fmla="*/ 1358 w 1359"/>
              <a:gd name="T1" fmla="*/ 0 h 874"/>
              <a:gd name="T2" fmla="*/ 1358 w 1359"/>
              <a:gd name="T3" fmla="*/ 194 h 874"/>
              <a:gd name="T4" fmla="*/ 0 w 1359"/>
              <a:gd name="T5" fmla="*/ 873 h 874"/>
              <a:gd name="T6" fmla="*/ 0 w 1359"/>
              <a:gd name="T7" fmla="*/ 679 h 874"/>
              <a:gd name="T8" fmla="*/ 1358 w 1359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4">
                <a:moveTo>
                  <a:pt x="1358" y="0"/>
                </a:moveTo>
                <a:lnTo>
                  <a:pt x="1358" y="194"/>
                </a:lnTo>
                <a:lnTo>
                  <a:pt x="0" y="873"/>
                </a:lnTo>
                <a:lnTo>
                  <a:pt x="0" y="679"/>
                </a:lnTo>
                <a:lnTo>
                  <a:pt x="1358" y="0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49" name="Freeform 448">
            <a:extLst>
              <a:ext uri="{FF2B5EF4-FFF2-40B4-BE49-F238E27FC236}">
                <a16:creationId xmlns:a16="http://schemas.microsoft.com/office/drawing/2014/main" id="{324A0295-2FD9-479B-A8CC-9B229210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800" y="4881882"/>
            <a:ext cx="845912" cy="543801"/>
          </a:xfrm>
          <a:custGeom>
            <a:avLst/>
            <a:gdLst>
              <a:gd name="T0" fmla="*/ 1359 w 1360"/>
              <a:gd name="T1" fmla="*/ 679 h 874"/>
              <a:gd name="T2" fmla="*/ 1359 w 1360"/>
              <a:gd name="T3" fmla="*/ 873 h 874"/>
              <a:gd name="T4" fmla="*/ 0 w 1360"/>
              <a:gd name="T5" fmla="*/ 194 h 874"/>
              <a:gd name="T6" fmla="*/ 0 w 1360"/>
              <a:gd name="T7" fmla="*/ 0 h 874"/>
              <a:gd name="T8" fmla="*/ 1359 w 1360"/>
              <a:gd name="T9" fmla="*/ 679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" h="874">
                <a:moveTo>
                  <a:pt x="1359" y="679"/>
                </a:moveTo>
                <a:lnTo>
                  <a:pt x="1359" y="873"/>
                </a:lnTo>
                <a:lnTo>
                  <a:pt x="0" y="194"/>
                </a:lnTo>
                <a:lnTo>
                  <a:pt x="0" y="0"/>
                </a:lnTo>
                <a:lnTo>
                  <a:pt x="1359" y="67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0" name="Freeform 449">
            <a:extLst>
              <a:ext uri="{FF2B5EF4-FFF2-40B4-BE49-F238E27FC236}">
                <a16:creationId xmlns:a16="http://schemas.microsoft.com/office/drawing/2014/main" id="{EB1719D6-803E-4549-B0CC-DBC8BBE0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871" y="4338082"/>
            <a:ext cx="2010415" cy="991474"/>
          </a:xfrm>
          <a:custGeom>
            <a:avLst/>
            <a:gdLst>
              <a:gd name="T0" fmla="*/ 1611 w 3226"/>
              <a:gd name="T1" fmla="*/ 0 h 1591"/>
              <a:gd name="T2" fmla="*/ 1776 w 3226"/>
              <a:gd name="T3" fmla="*/ 33 h 1591"/>
              <a:gd name="T4" fmla="*/ 3134 w 3226"/>
              <a:gd name="T5" fmla="*/ 713 h 1591"/>
              <a:gd name="T6" fmla="*/ 3134 w 3226"/>
              <a:gd name="T7" fmla="*/ 877 h 1591"/>
              <a:gd name="T8" fmla="*/ 1776 w 3226"/>
              <a:gd name="T9" fmla="*/ 1556 h 1591"/>
              <a:gd name="T10" fmla="*/ 1611 w 3226"/>
              <a:gd name="T11" fmla="*/ 1590 h 1591"/>
              <a:gd name="T12" fmla="*/ 1448 w 3226"/>
              <a:gd name="T13" fmla="*/ 1556 h 1591"/>
              <a:gd name="T14" fmla="*/ 89 w 3226"/>
              <a:gd name="T15" fmla="*/ 877 h 1591"/>
              <a:gd name="T16" fmla="*/ 89 w 3226"/>
              <a:gd name="T17" fmla="*/ 713 h 1591"/>
              <a:gd name="T18" fmla="*/ 1448 w 3226"/>
              <a:gd name="T19" fmla="*/ 33 h 1591"/>
              <a:gd name="T20" fmla="*/ 1611 w 3226"/>
              <a:gd name="T21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6" h="1591">
                <a:moveTo>
                  <a:pt x="1611" y="0"/>
                </a:moveTo>
                <a:cubicBezTo>
                  <a:pt x="1672" y="0"/>
                  <a:pt x="1731" y="11"/>
                  <a:pt x="1776" y="33"/>
                </a:cubicBezTo>
                <a:lnTo>
                  <a:pt x="3134" y="713"/>
                </a:lnTo>
                <a:cubicBezTo>
                  <a:pt x="3225" y="758"/>
                  <a:pt x="3225" y="831"/>
                  <a:pt x="3134" y="877"/>
                </a:cubicBezTo>
                <a:lnTo>
                  <a:pt x="1776" y="1556"/>
                </a:lnTo>
                <a:cubicBezTo>
                  <a:pt x="1731" y="1579"/>
                  <a:pt x="1672" y="1590"/>
                  <a:pt x="1611" y="1590"/>
                </a:cubicBezTo>
                <a:cubicBezTo>
                  <a:pt x="1552" y="1590"/>
                  <a:pt x="1493" y="1579"/>
                  <a:pt x="1448" y="1556"/>
                </a:cubicBezTo>
                <a:lnTo>
                  <a:pt x="89" y="877"/>
                </a:lnTo>
                <a:cubicBezTo>
                  <a:pt x="0" y="831"/>
                  <a:pt x="0" y="758"/>
                  <a:pt x="89" y="713"/>
                </a:cubicBezTo>
                <a:lnTo>
                  <a:pt x="1448" y="33"/>
                </a:lnTo>
                <a:cubicBezTo>
                  <a:pt x="1493" y="11"/>
                  <a:pt x="1552" y="0"/>
                  <a:pt x="1611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solidFill>
                <a:srgbClr val="002060"/>
              </a:solidFill>
              <a:latin typeface="DM Sans" pitchFamily="2" charset="77"/>
            </a:endParaRPr>
          </a:p>
        </p:txBody>
      </p:sp>
      <p:sp>
        <p:nvSpPr>
          <p:cNvPr id="451" name="Freeform 450">
            <a:extLst>
              <a:ext uri="{FF2B5EF4-FFF2-40B4-BE49-F238E27FC236}">
                <a16:creationId xmlns:a16="http://schemas.microsoft.com/office/drawing/2014/main" id="{000169FE-8006-4DF4-921C-96D4D98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713" y="5304838"/>
            <a:ext cx="205986" cy="142817"/>
          </a:xfrm>
          <a:custGeom>
            <a:avLst/>
            <a:gdLst>
              <a:gd name="T0" fmla="*/ 300 w 329"/>
              <a:gd name="T1" fmla="*/ 12 h 229"/>
              <a:gd name="T2" fmla="*/ 275 w 329"/>
              <a:gd name="T3" fmla="*/ 20 h 229"/>
              <a:gd name="T4" fmla="*/ 253 w 329"/>
              <a:gd name="T5" fmla="*/ 25 h 229"/>
              <a:gd name="T6" fmla="*/ 230 w 329"/>
              <a:gd name="T7" fmla="*/ 29 h 229"/>
              <a:gd name="T8" fmla="*/ 204 w 329"/>
              <a:gd name="T9" fmla="*/ 32 h 229"/>
              <a:gd name="T10" fmla="*/ 183 w 329"/>
              <a:gd name="T11" fmla="*/ 34 h 229"/>
              <a:gd name="T12" fmla="*/ 148 w 329"/>
              <a:gd name="T13" fmla="*/ 34 h 229"/>
              <a:gd name="T14" fmla="*/ 121 w 329"/>
              <a:gd name="T15" fmla="*/ 32 h 229"/>
              <a:gd name="T16" fmla="*/ 99 w 329"/>
              <a:gd name="T17" fmla="*/ 30 h 229"/>
              <a:gd name="T18" fmla="*/ 79 w 329"/>
              <a:gd name="T19" fmla="*/ 26 h 229"/>
              <a:gd name="T20" fmla="*/ 59 w 329"/>
              <a:gd name="T21" fmla="*/ 22 h 229"/>
              <a:gd name="T22" fmla="*/ 39 w 329"/>
              <a:gd name="T23" fmla="*/ 16 h 229"/>
              <a:gd name="T24" fmla="*/ 17 w 329"/>
              <a:gd name="T25" fmla="*/ 8 h 229"/>
              <a:gd name="T26" fmla="*/ 0 w 329"/>
              <a:gd name="T27" fmla="*/ 194 h 229"/>
              <a:gd name="T28" fmla="*/ 18 w 329"/>
              <a:gd name="T29" fmla="*/ 203 h 229"/>
              <a:gd name="T30" fmla="*/ 39 w 329"/>
              <a:gd name="T31" fmla="*/ 210 h 229"/>
              <a:gd name="T32" fmla="*/ 48 w 329"/>
              <a:gd name="T33" fmla="*/ 213 h 229"/>
              <a:gd name="T34" fmla="*/ 63 w 329"/>
              <a:gd name="T35" fmla="*/ 217 h 229"/>
              <a:gd name="T36" fmla="*/ 79 w 329"/>
              <a:gd name="T37" fmla="*/ 221 h 229"/>
              <a:gd name="T38" fmla="*/ 93 w 329"/>
              <a:gd name="T39" fmla="*/ 222 h 229"/>
              <a:gd name="T40" fmla="*/ 100 w 329"/>
              <a:gd name="T41" fmla="*/ 224 h 229"/>
              <a:gd name="T42" fmla="*/ 120 w 329"/>
              <a:gd name="T43" fmla="*/ 226 h 229"/>
              <a:gd name="T44" fmla="*/ 138 w 329"/>
              <a:gd name="T45" fmla="*/ 228 h 229"/>
              <a:gd name="T46" fmla="*/ 148 w 329"/>
              <a:gd name="T47" fmla="*/ 228 h 229"/>
              <a:gd name="T48" fmla="*/ 163 w 329"/>
              <a:gd name="T49" fmla="*/ 228 h 229"/>
              <a:gd name="T50" fmla="*/ 183 w 329"/>
              <a:gd name="T51" fmla="*/ 228 h 229"/>
              <a:gd name="T52" fmla="*/ 202 w 329"/>
              <a:gd name="T53" fmla="*/ 227 h 229"/>
              <a:gd name="T54" fmla="*/ 228 w 329"/>
              <a:gd name="T55" fmla="*/ 223 h 229"/>
              <a:gd name="T56" fmla="*/ 251 w 329"/>
              <a:gd name="T57" fmla="*/ 220 h 229"/>
              <a:gd name="T58" fmla="*/ 272 w 329"/>
              <a:gd name="T59" fmla="*/ 215 h 229"/>
              <a:gd name="T60" fmla="*/ 293 w 329"/>
              <a:gd name="T61" fmla="*/ 209 h 229"/>
              <a:gd name="T62" fmla="*/ 313 w 329"/>
              <a:gd name="T63" fmla="*/ 201 h 229"/>
              <a:gd name="T64" fmla="*/ 328 w 329"/>
              <a:gd name="T65" fmla="*/ 194 h 229"/>
              <a:gd name="T66" fmla="*/ 313 w 329"/>
              <a:gd name="T67" fmla="*/ 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9" h="229">
                <a:moveTo>
                  <a:pt x="313" y="7"/>
                </a:moveTo>
                <a:cubicBezTo>
                  <a:pt x="308" y="9"/>
                  <a:pt x="304" y="10"/>
                  <a:pt x="300" y="12"/>
                </a:cubicBezTo>
                <a:cubicBezTo>
                  <a:pt x="298" y="13"/>
                  <a:pt x="295" y="14"/>
                  <a:pt x="293" y="14"/>
                </a:cubicBezTo>
                <a:cubicBezTo>
                  <a:pt x="287" y="16"/>
                  <a:pt x="281" y="18"/>
                  <a:pt x="275" y="20"/>
                </a:cubicBezTo>
                <a:cubicBezTo>
                  <a:pt x="274" y="20"/>
                  <a:pt x="273" y="20"/>
                  <a:pt x="272" y="20"/>
                </a:cubicBezTo>
                <a:cubicBezTo>
                  <a:pt x="266" y="22"/>
                  <a:pt x="259" y="23"/>
                  <a:pt x="253" y="25"/>
                </a:cubicBezTo>
                <a:cubicBezTo>
                  <a:pt x="253" y="25"/>
                  <a:pt x="252" y="25"/>
                  <a:pt x="251" y="25"/>
                </a:cubicBezTo>
                <a:cubicBezTo>
                  <a:pt x="244" y="27"/>
                  <a:pt x="237" y="28"/>
                  <a:pt x="230" y="29"/>
                </a:cubicBezTo>
                <a:cubicBezTo>
                  <a:pt x="229" y="30"/>
                  <a:pt x="228" y="30"/>
                  <a:pt x="228" y="30"/>
                </a:cubicBezTo>
                <a:cubicBezTo>
                  <a:pt x="220" y="31"/>
                  <a:pt x="212" y="32"/>
                  <a:pt x="204" y="32"/>
                </a:cubicBezTo>
                <a:cubicBezTo>
                  <a:pt x="201" y="33"/>
                  <a:pt x="198" y="33"/>
                  <a:pt x="195" y="33"/>
                </a:cubicBezTo>
                <a:cubicBezTo>
                  <a:pt x="190" y="33"/>
                  <a:pt x="186" y="33"/>
                  <a:pt x="183" y="34"/>
                </a:cubicBezTo>
                <a:cubicBezTo>
                  <a:pt x="176" y="34"/>
                  <a:pt x="170" y="34"/>
                  <a:pt x="163" y="34"/>
                </a:cubicBezTo>
                <a:cubicBezTo>
                  <a:pt x="159" y="34"/>
                  <a:pt x="153" y="34"/>
                  <a:pt x="148" y="34"/>
                </a:cubicBezTo>
                <a:cubicBezTo>
                  <a:pt x="145" y="33"/>
                  <a:pt x="143" y="33"/>
                  <a:pt x="140" y="33"/>
                </a:cubicBezTo>
                <a:cubicBezTo>
                  <a:pt x="133" y="33"/>
                  <a:pt x="127" y="33"/>
                  <a:pt x="121" y="32"/>
                </a:cubicBezTo>
                <a:lnTo>
                  <a:pt x="120" y="32"/>
                </a:lnTo>
                <a:cubicBezTo>
                  <a:pt x="113" y="32"/>
                  <a:pt x="105" y="30"/>
                  <a:pt x="99" y="30"/>
                </a:cubicBezTo>
                <a:cubicBezTo>
                  <a:pt x="97" y="29"/>
                  <a:pt x="94" y="28"/>
                  <a:pt x="93" y="28"/>
                </a:cubicBezTo>
                <a:cubicBezTo>
                  <a:pt x="88" y="28"/>
                  <a:pt x="83" y="27"/>
                  <a:pt x="79" y="26"/>
                </a:cubicBezTo>
                <a:cubicBezTo>
                  <a:pt x="76" y="25"/>
                  <a:pt x="73" y="25"/>
                  <a:pt x="70" y="24"/>
                </a:cubicBezTo>
                <a:cubicBezTo>
                  <a:pt x="67" y="23"/>
                  <a:pt x="63" y="22"/>
                  <a:pt x="59" y="22"/>
                </a:cubicBezTo>
                <a:cubicBezTo>
                  <a:pt x="56" y="20"/>
                  <a:pt x="52" y="20"/>
                  <a:pt x="48" y="19"/>
                </a:cubicBezTo>
                <a:cubicBezTo>
                  <a:pt x="46" y="18"/>
                  <a:pt x="42" y="17"/>
                  <a:pt x="39" y="16"/>
                </a:cubicBezTo>
                <a:cubicBezTo>
                  <a:pt x="33" y="14"/>
                  <a:pt x="26" y="11"/>
                  <a:pt x="19" y="9"/>
                </a:cubicBezTo>
                <a:cubicBezTo>
                  <a:pt x="19" y="9"/>
                  <a:pt x="18" y="8"/>
                  <a:pt x="17" y="8"/>
                </a:cubicBezTo>
                <a:cubicBezTo>
                  <a:pt x="11" y="6"/>
                  <a:pt x="6" y="3"/>
                  <a:pt x="0" y="0"/>
                </a:cubicBezTo>
                <a:lnTo>
                  <a:pt x="0" y="194"/>
                </a:lnTo>
                <a:cubicBezTo>
                  <a:pt x="6" y="197"/>
                  <a:pt x="11" y="200"/>
                  <a:pt x="17" y="202"/>
                </a:cubicBezTo>
                <a:cubicBezTo>
                  <a:pt x="18" y="202"/>
                  <a:pt x="18" y="203"/>
                  <a:pt x="18" y="203"/>
                </a:cubicBezTo>
                <a:cubicBezTo>
                  <a:pt x="19" y="203"/>
                  <a:pt x="19" y="203"/>
                  <a:pt x="19" y="203"/>
                </a:cubicBezTo>
                <a:cubicBezTo>
                  <a:pt x="26" y="206"/>
                  <a:pt x="33" y="208"/>
                  <a:pt x="39" y="210"/>
                </a:cubicBezTo>
                <a:cubicBezTo>
                  <a:pt x="40" y="211"/>
                  <a:pt x="41" y="211"/>
                  <a:pt x="42" y="211"/>
                </a:cubicBezTo>
                <a:cubicBezTo>
                  <a:pt x="44" y="212"/>
                  <a:pt x="46" y="212"/>
                  <a:pt x="48" y="213"/>
                </a:cubicBezTo>
                <a:cubicBezTo>
                  <a:pt x="52" y="214"/>
                  <a:pt x="56" y="215"/>
                  <a:pt x="59" y="216"/>
                </a:cubicBezTo>
                <a:cubicBezTo>
                  <a:pt x="60" y="216"/>
                  <a:pt x="61" y="216"/>
                  <a:pt x="63" y="217"/>
                </a:cubicBezTo>
                <a:cubicBezTo>
                  <a:pt x="65" y="217"/>
                  <a:pt x="68" y="218"/>
                  <a:pt x="70" y="219"/>
                </a:cubicBezTo>
                <a:cubicBezTo>
                  <a:pt x="73" y="219"/>
                  <a:pt x="76" y="220"/>
                  <a:pt x="79" y="221"/>
                </a:cubicBezTo>
                <a:cubicBezTo>
                  <a:pt x="80" y="221"/>
                  <a:pt x="81" y="221"/>
                  <a:pt x="82" y="221"/>
                </a:cubicBezTo>
                <a:cubicBezTo>
                  <a:pt x="85" y="222"/>
                  <a:pt x="89" y="222"/>
                  <a:pt x="93" y="222"/>
                </a:cubicBezTo>
                <a:cubicBezTo>
                  <a:pt x="94" y="223"/>
                  <a:pt x="97" y="223"/>
                  <a:pt x="99" y="223"/>
                </a:cubicBezTo>
                <a:lnTo>
                  <a:pt x="100" y="224"/>
                </a:lnTo>
                <a:cubicBezTo>
                  <a:pt x="107" y="225"/>
                  <a:pt x="113" y="225"/>
                  <a:pt x="119" y="226"/>
                </a:cubicBez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1" y="226"/>
                  <a:pt x="121" y="227"/>
                </a:cubicBezTo>
                <a:cubicBezTo>
                  <a:pt x="127" y="227"/>
                  <a:pt x="132" y="227"/>
                  <a:pt x="138" y="228"/>
                </a:cubicBezTo>
                <a:cubicBezTo>
                  <a:pt x="138" y="228"/>
                  <a:pt x="139" y="228"/>
                  <a:pt x="140" y="228"/>
                </a:cubicBezTo>
                <a:cubicBezTo>
                  <a:pt x="143" y="228"/>
                  <a:pt x="145" y="228"/>
                  <a:pt x="148" y="228"/>
                </a:cubicBezTo>
                <a:cubicBezTo>
                  <a:pt x="151" y="228"/>
                  <a:pt x="154" y="228"/>
                  <a:pt x="158" y="228"/>
                </a:cubicBezTo>
                <a:cubicBezTo>
                  <a:pt x="160" y="228"/>
                  <a:pt x="162" y="228"/>
                  <a:pt x="163" y="228"/>
                </a:cubicBezTo>
                <a:cubicBezTo>
                  <a:pt x="169" y="228"/>
                  <a:pt x="174" y="228"/>
                  <a:pt x="179" y="228"/>
                </a:cubicBezTo>
                <a:cubicBezTo>
                  <a:pt x="180" y="228"/>
                  <a:pt x="181" y="228"/>
                  <a:pt x="183" y="228"/>
                </a:cubicBezTo>
                <a:cubicBezTo>
                  <a:pt x="186" y="228"/>
                  <a:pt x="190" y="227"/>
                  <a:pt x="195" y="227"/>
                </a:cubicBezTo>
                <a:cubicBezTo>
                  <a:pt x="197" y="227"/>
                  <a:pt x="200" y="227"/>
                  <a:pt x="202" y="227"/>
                </a:cubicBezTo>
                <a:cubicBezTo>
                  <a:pt x="203" y="227"/>
                  <a:pt x="204" y="227"/>
                  <a:pt x="204" y="227"/>
                </a:cubicBezTo>
                <a:cubicBezTo>
                  <a:pt x="212" y="226"/>
                  <a:pt x="220" y="225"/>
                  <a:pt x="228" y="223"/>
                </a:cubicBezTo>
                <a:cubicBezTo>
                  <a:pt x="228" y="223"/>
                  <a:pt x="229" y="223"/>
                  <a:pt x="230" y="223"/>
                </a:cubicBezTo>
                <a:cubicBezTo>
                  <a:pt x="237" y="222"/>
                  <a:pt x="244" y="221"/>
                  <a:pt x="251" y="220"/>
                </a:cubicBezTo>
                <a:cubicBezTo>
                  <a:pt x="252" y="220"/>
                  <a:pt x="253" y="219"/>
                  <a:pt x="253" y="219"/>
                </a:cubicBezTo>
                <a:cubicBezTo>
                  <a:pt x="259" y="218"/>
                  <a:pt x="266" y="217"/>
                  <a:pt x="272" y="215"/>
                </a:cubicBezTo>
                <a:cubicBezTo>
                  <a:pt x="273" y="214"/>
                  <a:pt x="274" y="214"/>
                  <a:pt x="275" y="214"/>
                </a:cubicBezTo>
                <a:cubicBezTo>
                  <a:pt x="281" y="212"/>
                  <a:pt x="287" y="211"/>
                  <a:pt x="293" y="209"/>
                </a:cubicBezTo>
                <a:cubicBezTo>
                  <a:pt x="295" y="208"/>
                  <a:pt x="298" y="207"/>
                  <a:pt x="300" y="206"/>
                </a:cubicBezTo>
                <a:cubicBezTo>
                  <a:pt x="304" y="205"/>
                  <a:pt x="308" y="203"/>
                  <a:pt x="313" y="201"/>
                </a:cubicBezTo>
                <a:lnTo>
                  <a:pt x="315" y="200"/>
                </a:lnTo>
                <a:cubicBezTo>
                  <a:pt x="319" y="198"/>
                  <a:pt x="324" y="197"/>
                  <a:pt x="328" y="194"/>
                </a:cubicBezTo>
                <a:lnTo>
                  <a:pt x="328" y="0"/>
                </a:lnTo>
                <a:cubicBezTo>
                  <a:pt x="323" y="3"/>
                  <a:pt x="318" y="4"/>
                  <a:pt x="313" y="7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2" name="Freeform 451">
            <a:extLst>
              <a:ext uri="{FF2B5EF4-FFF2-40B4-BE49-F238E27FC236}">
                <a16:creationId xmlns:a16="http://schemas.microsoft.com/office/drawing/2014/main" id="{5AF976DB-51FE-45B2-9C2C-05D567998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417" y="4769276"/>
            <a:ext cx="521829" cy="123592"/>
          </a:xfrm>
          <a:custGeom>
            <a:avLst/>
            <a:gdLst>
              <a:gd name="T0" fmla="*/ 839 w 840"/>
              <a:gd name="T1" fmla="*/ 99 h 199"/>
              <a:gd name="T2" fmla="*/ 419 w 840"/>
              <a:gd name="T3" fmla="*/ 198 h 199"/>
              <a:gd name="T4" fmla="*/ 0 w 840"/>
              <a:gd name="T5" fmla="*/ 99 h 199"/>
              <a:gd name="T6" fmla="*/ 419 w 840"/>
              <a:gd name="T7" fmla="*/ 0 h 199"/>
              <a:gd name="T8" fmla="*/ 839 w 840"/>
              <a:gd name="T9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199">
                <a:moveTo>
                  <a:pt x="839" y="99"/>
                </a:moveTo>
                <a:cubicBezTo>
                  <a:pt x="839" y="154"/>
                  <a:pt x="651" y="198"/>
                  <a:pt x="419" y="198"/>
                </a:cubicBezTo>
                <a:cubicBezTo>
                  <a:pt x="188" y="198"/>
                  <a:pt x="0" y="154"/>
                  <a:pt x="0" y="99"/>
                </a:cubicBezTo>
                <a:cubicBezTo>
                  <a:pt x="0" y="44"/>
                  <a:pt x="188" y="0"/>
                  <a:pt x="419" y="0"/>
                </a:cubicBezTo>
                <a:cubicBezTo>
                  <a:pt x="651" y="0"/>
                  <a:pt x="839" y="44"/>
                  <a:pt x="839" y="99"/>
                </a:cubicBez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3" name="Freeform 452">
            <a:extLst>
              <a:ext uri="{FF2B5EF4-FFF2-40B4-BE49-F238E27FC236}">
                <a16:creationId xmlns:a16="http://schemas.microsoft.com/office/drawing/2014/main" id="{6E784D6F-B407-4152-AAB6-A6ABFCE4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289" y="3192803"/>
            <a:ext cx="1109573" cy="1279854"/>
          </a:xfrm>
          <a:custGeom>
            <a:avLst/>
            <a:gdLst>
              <a:gd name="T0" fmla="*/ 1779 w 1780"/>
              <a:gd name="T1" fmla="*/ 889 h 2054"/>
              <a:gd name="T2" fmla="*/ 889 w 1780"/>
              <a:gd name="T3" fmla="*/ 0 h 2054"/>
              <a:gd name="T4" fmla="*/ 0 w 1780"/>
              <a:gd name="T5" fmla="*/ 889 h 2054"/>
              <a:gd name="T6" fmla="*/ 722 w 1780"/>
              <a:gd name="T7" fmla="*/ 1763 h 2054"/>
              <a:gd name="T8" fmla="*/ 889 w 1780"/>
              <a:gd name="T9" fmla="*/ 2053 h 2054"/>
              <a:gd name="T10" fmla="*/ 1057 w 1780"/>
              <a:gd name="T11" fmla="*/ 1763 h 2054"/>
              <a:gd name="T12" fmla="*/ 1779 w 1780"/>
              <a:gd name="T13" fmla="*/ 8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89"/>
                </a:moveTo>
                <a:cubicBezTo>
                  <a:pt x="1779" y="398"/>
                  <a:pt x="1381" y="0"/>
                  <a:pt x="889" y="0"/>
                </a:cubicBezTo>
                <a:cubicBezTo>
                  <a:pt x="399" y="0"/>
                  <a:pt x="0" y="398"/>
                  <a:pt x="0" y="889"/>
                </a:cubicBezTo>
                <a:cubicBezTo>
                  <a:pt x="0" y="1323"/>
                  <a:pt x="311" y="1685"/>
                  <a:pt x="722" y="1763"/>
                </a:cubicBezTo>
                <a:lnTo>
                  <a:pt x="889" y="2053"/>
                </a:lnTo>
                <a:lnTo>
                  <a:pt x="1057" y="1763"/>
                </a:lnTo>
                <a:cubicBezTo>
                  <a:pt x="1468" y="1685"/>
                  <a:pt x="1779" y="1323"/>
                  <a:pt x="1779" y="88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5" name="Freeform 454">
            <a:extLst>
              <a:ext uri="{FF2B5EF4-FFF2-40B4-BE49-F238E27FC236}">
                <a16:creationId xmlns:a16="http://schemas.microsoft.com/office/drawing/2014/main" id="{7081F9B1-A31E-4326-A892-103E204D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532" y="3937098"/>
            <a:ext cx="43944" cy="173027"/>
          </a:xfrm>
          <a:custGeom>
            <a:avLst/>
            <a:gdLst>
              <a:gd name="T0" fmla="*/ 68 w 70"/>
              <a:gd name="T1" fmla="*/ 10 h 278"/>
              <a:gd name="T2" fmla="*/ 68 w 70"/>
              <a:gd name="T3" fmla="*/ 12 h 278"/>
              <a:gd name="T4" fmla="*/ 64 w 70"/>
              <a:gd name="T5" fmla="*/ 22 h 278"/>
              <a:gd name="T6" fmla="*/ 63 w 70"/>
              <a:gd name="T7" fmla="*/ 25 h 278"/>
              <a:gd name="T8" fmla="*/ 60 w 70"/>
              <a:gd name="T9" fmla="*/ 32 h 278"/>
              <a:gd name="T10" fmla="*/ 57 w 70"/>
              <a:gd name="T11" fmla="*/ 36 h 278"/>
              <a:gd name="T12" fmla="*/ 53 w 70"/>
              <a:gd name="T13" fmla="*/ 42 h 278"/>
              <a:gd name="T14" fmla="*/ 49 w 70"/>
              <a:gd name="T15" fmla="*/ 47 h 278"/>
              <a:gd name="T16" fmla="*/ 44 w 70"/>
              <a:gd name="T17" fmla="*/ 52 h 278"/>
              <a:gd name="T18" fmla="*/ 39 w 70"/>
              <a:gd name="T19" fmla="*/ 57 h 278"/>
              <a:gd name="T20" fmla="*/ 32 w 70"/>
              <a:gd name="T21" fmla="*/ 63 h 278"/>
              <a:gd name="T22" fmla="*/ 30 w 70"/>
              <a:gd name="T23" fmla="*/ 65 h 278"/>
              <a:gd name="T24" fmla="*/ 17 w 70"/>
              <a:gd name="T25" fmla="*/ 73 h 278"/>
              <a:gd name="T26" fmla="*/ 15 w 70"/>
              <a:gd name="T27" fmla="*/ 75 h 278"/>
              <a:gd name="T28" fmla="*/ 0 w 70"/>
              <a:gd name="T29" fmla="*/ 82 h 278"/>
              <a:gd name="T30" fmla="*/ 0 w 70"/>
              <a:gd name="T31" fmla="*/ 277 h 278"/>
              <a:gd name="T32" fmla="*/ 15 w 70"/>
              <a:gd name="T33" fmla="*/ 268 h 278"/>
              <a:gd name="T34" fmla="*/ 17 w 70"/>
              <a:gd name="T35" fmla="*/ 267 h 278"/>
              <a:gd name="T36" fmla="*/ 20 w 70"/>
              <a:gd name="T37" fmla="*/ 266 h 278"/>
              <a:gd name="T38" fmla="*/ 30 w 70"/>
              <a:gd name="T39" fmla="*/ 259 h 278"/>
              <a:gd name="T40" fmla="*/ 32 w 70"/>
              <a:gd name="T41" fmla="*/ 258 h 278"/>
              <a:gd name="T42" fmla="*/ 36 w 70"/>
              <a:gd name="T43" fmla="*/ 254 h 278"/>
              <a:gd name="T44" fmla="*/ 39 w 70"/>
              <a:gd name="T45" fmla="*/ 251 h 278"/>
              <a:gd name="T46" fmla="*/ 44 w 70"/>
              <a:gd name="T47" fmla="*/ 246 h 278"/>
              <a:gd name="T48" fmla="*/ 47 w 70"/>
              <a:gd name="T49" fmla="*/ 243 h 278"/>
              <a:gd name="T50" fmla="*/ 49 w 70"/>
              <a:gd name="T51" fmla="*/ 240 h 278"/>
              <a:gd name="T52" fmla="*/ 53 w 70"/>
              <a:gd name="T53" fmla="*/ 236 h 278"/>
              <a:gd name="T54" fmla="*/ 55 w 70"/>
              <a:gd name="T55" fmla="*/ 234 h 278"/>
              <a:gd name="T56" fmla="*/ 57 w 70"/>
              <a:gd name="T57" fmla="*/ 230 h 278"/>
              <a:gd name="T58" fmla="*/ 60 w 70"/>
              <a:gd name="T59" fmla="*/ 226 h 278"/>
              <a:gd name="T60" fmla="*/ 61 w 70"/>
              <a:gd name="T61" fmla="*/ 225 h 278"/>
              <a:gd name="T62" fmla="*/ 63 w 70"/>
              <a:gd name="T63" fmla="*/ 219 h 278"/>
              <a:gd name="T64" fmla="*/ 64 w 70"/>
              <a:gd name="T65" fmla="*/ 216 h 278"/>
              <a:gd name="T66" fmla="*/ 64 w 70"/>
              <a:gd name="T67" fmla="*/ 215 h 278"/>
              <a:gd name="T68" fmla="*/ 68 w 70"/>
              <a:gd name="T69" fmla="*/ 206 h 278"/>
              <a:gd name="T70" fmla="*/ 68 w 70"/>
              <a:gd name="T71" fmla="*/ 204 h 278"/>
              <a:gd name="T72" fmla="*/ 69 w 70"/>
              <a:gd name="T73" fmla="*/ 196 h 278"/>
              <a:gd name="T74" fmla="*/ 69 w 70"/>
              <a:gd name="T75" fmla="*/ 195 h 278"/>
              <a:gd name="T76" fmla="*/ 69 w 70"/>
              <a:gd name="T77" fmla="*/ 0 h 278"/>
              <a:gd name="T78" fmla="*/ 68 w 70"/>
              <a:gd name="T79" fmla="*/ 1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278">
                <a:moveTo>
                  <a:pt x="68" y="10"/>
                </a:moveTo>
                <a:cubicBezTo>
                  <a:pt x="68" y="10"/>
                  <a:pt x="68" y="11"/>
                  <a:pt x="68" y="12"/>
                </a:cubicBezTo>
                <a:cubicBezTo>
                  <a:pt x="67" y="15"/>
                  <a:pt x="66" y="19"/>
                  <a:pt x="64" y="22"/>
                </a:cubicBezTo>
                <a:cubicBezTo>
                  <a:pt x="64" y="23"/>
                  <a:pt x="63" y="24"/>
                  <a:pt x="63" y="25"/>
                </a:cubicBezTo>
                <a:cubicBezTo>
                  <a:pt x="62" y="28"/>
                  <a:pt x="61" y="30"/>
                  <a:pt x="60" y="32"/>
                </a:cubicBezTo>
                <a:cubicBezTo>
                  <a:pt x="59" y="33"/>
                  <a:pt x="58" y="34"/>
                  <a:pt x="57" y="36"/>
                </a:cubicBezTo>
                <a:cubicBezTo>
                  <a:pt x="56" y="38"/>
                  <a:pt x="54" y="40"/>
                  <a:pt x="53" y="42"/>
                </a:cubicBezTo>
                <a:cubicBezTo>
                  <a:pt x="52" y="43"/>
                  <a:pt x="51" y="45"/>
                  <a:pt x="49" y="47"/>
                </a:cubicBezTo>
                <a:cubicBezTo>
                  <a:pt x="47" y="48"/>
                  <a:pt x="46" y="50"/>
                  <a:pt x="44" y="52"/>
                </a:cubicBezTo>
                <a:cubicBezTo>
                  <a:pt x="42" y="53"/>
                  <a:pt x="41" y="55"/>
                  <a:pt x="39" y="57"/>
                </a:cubicBezTo>
                <a:cubicBezTo>
                  <a:pt x="36" y="59"/>
                  <a:pt x="34" y="61"/>
                  <a:pt x="32" y="63"/>
                </a:cubicBezTo>
                <a:cubicBezTo>
                  <a:pt x="31" y="64"/>
                  <a:pt x="30" y="64"/>
                  <a:pt x="30" y="65"/>
                </a:cubicBezTo>
                <a:cubicBezTo>
                  <a:pt x="26" y="67"/>
                  <a:pt x="22" y="70"/>
                  <a:pt x="17" y="73"/>
                </a:cubicBezTo>
                <a:cubicBezTo>
                  <a:pt x="17" y="73"/>
                  <a:pt x="16" y="74"/>
                  <a:pt x="15" y="75"/>
                </a:cubicBezTo>
                <a:cubicBezTo>
                  <a:pt x="10" y="77"/>
                  <a:pt x="6" y="80"/>
                  <a:pt x="0" y="82"/>
                </a:cubicBezTo>
                <a:lnTo>
                  <a:pt x="0" y="277"/>
                </a:lnTo>
                <a:cubicBezTo>
                  <a:pt x="6" y="274"/>
                  <a:pt x="10" y="272"/>
                  <a:pt x="15" y="268"/>
                </a:cubicBezTo>
                <a:cubicBezTo>
                  <a:pt x="16" y="268"/>
                  <a:pt x="17" y="267"/>
                  <a:pt x="17" y="267"/>
                </a:cubicBezTo>
                <a:cubicBezTo>
                  <a:pt x="19" y="267"/>
                  <a:pt x="19" y="266"/>
                  <a:pt x="20" y="266"/>
                </a:cubicBezTo>
                <a:cubicBezTo>
                  <a:pt x="23" y="263"/>
                  <a:pt x="27" y="261"/>
                  <a:pt x="30" y="259"/>
                </a:cubicBezTo>
                <a:cubicBezTo>
                  <a:pt x="30" y="258"/>
                  <a:pt x="31" y="258"/>
                  <a:pt x="32" y="258"/>
                </a:cubicBezTo>
                <a:cubicBezTo>
                  <a:pt x="33" y="256"/>
                  <a:pt x="35" y="255"/>
                  <a:pt x="36" y="254"/>
                </a:cubicBezTo>
                <a:cubicBezTo>
                  <a:pt x="37" y="253"/>
                  <a:pt x="38" y="252"/>
                  <a:pt x="39" y="251"/>
                </a:cubicBezTo>
                <a:cubicBezTo>
                  <a:pt x="41" y="250"/>
                  <a:pt x="42" y="248"/>
                  <a:pt x="44" y="246"/>
                </a:cubicBezTo>
                <a:cubicBezTo>
                  <a:pt x="45" y="245"/>
                  <a:pt x="46" y="245"/>
                  <a:pt x="47" y="243"/>
                </a:cubicBezTo>
                <a:cubicBezTo>
                  <a:pt x="47" y="243"/>
                  <a:pt x="49" y="242"/>
                  <a:pt x="49" y="240"/>
                </a:cubicBezTo>
                <a:cubicBezTo>
                  <a:pt x="51" y="239"/>
                  <a:pt x="52" y="238"/>
                  <a:pt x="53" y="236"/>
                </a:cubicBezTo>
                <a:cubicBezTo>
                  <a:pt x="53" y="236"/>
                  <a:pt x="54" y="235"/>
                  <a:pt x="55" y="234"/>
                </a:cubicBezTo>
                <a:cubicBezTo>
                  <a:pt x="55" y="232"/>
                  <a:pt x="57" y="231"/>
                  <a:pt x="57" y="230"/>
                </a:cubicBezTo>
                <a:cubicBezTo>
                  <a:pt x="58" y="229"/>
                  <a:pt x="59" y="227"/>
                  <a:pt x="60" y="226"/>
                </a:cubicBezTo>
                <a:cubicBezTo>
                  <a:pt x="60" y="226"/>
                  <a:pt x="60" y="225"/>
                  <a:pt x="61" y="225"/>
                </a:cubicBezTo>
                <a:cubicBezTo>
                  <a:pt x="62" y="223"/>
                  <a:pt x="62" y="221"/>
                  <a:pt x="63" y="219"/>
                </a:cubicBezTo>
                <a:cubicBezTo>
                  <a:pt x="63" y="219"/>
                  <a:pt x="64" y="217"/>
                  <a:pt x="64" y="216"/>
                </a:cubicBezTo>
                <a:lnTo>
                  <a:pt x="64" y="215"/>
                </a:lnTo>
                <a:cubicBezTo>
                  <a:pt x="66" y="212"/>
                  <a:pt x="67" y="209"/>
                  <a:pt x="68" y="206"/>
                </a:cubicBezTo>
                <a:cubicBezTo>
                  <a:pt x="68" y="206"/>
                  <a:pt x="68" y="205"/>
                  <a:pt x="68" y="204"/>
                </a:cubicBezTo>
                <a:cubicBezTo>
                  <a:pt x="68" y="202"/>
                  <a:pt x="68" y="199"/>
                  <a:pt x="69" y="196"/>
                </a:cubicBezTo>
                <a:cubicBezTo>
                  <a:pt x="69" y="195"/>
                  <a:pt x="69" y="195"/>
                  <a:pt x="69" y="195"/>
                </a:cubicBezTo>
                <a:lnTo>
                  <a:pt x="69" y="0"/>
                </a:lnTo>
                <a:cubicBezTo>
                  <a:pt x="69" y="4"/>
                  <a:pt x="68" y="7"/>
                  <a:pt x="68" y="10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6" name="Freeform 455">
            <a:extLst>
              <a:ext uri="{FF2B5EF4-FFF2-40B4-BE49-F238E27FC236}">
                <a16:creationId xmlns:a16="http://schemas.microsoft.com/office/drawing/2014/main" id="{784B3CC2-A87F-4A2A-AC78-A0ADB44D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526" y="3937098"/>
            <a:ext cx="43944" cy="173027"/>
          </a:xfrm>
          <a:custGeom>
            <a:avLst/>
            <a:gdLst>
              <a:gd name="T0" fmla="*/ 69 w 70"/>
              <a:gd name="T1" fmla="*/ 82 h 278"/>
              <a:gd name="T2" fmla="*/ 69 w 70"/>
              <a:gd name="T3" fmla="*/ 277 h 278"/>
              <a:gd name="T4" fmla="*/ 0 w 70"/>
              <a:gd name="T5" fmla="*/ 195 h 278"/>
              <a:gd name="T6" fmla="*/ 0 w 70"/>
              <a:gd name="T7" fmla="*/ 0 h 278"/>
              <a:gd name="T8" fmla="*/ 69 w 70"/>
              <a:gd name="T9" fmla="*/ 8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78">
                <a:moveTo>
                  <a:pt x="69" y="82"/>
                </a:moveTo>
                <a:lnTo>
                  <a:pt x="69" y="277"/>
                </a:lnTo>
                <a:cubicBezTo>
                  <a:pt x="24" y="254"/>
                  <a:pt x="0" y="224"/>
                  <a:pt x="0" y="195"/>
                </a:cubicBezTo>
                <a:lnTo>
                  <a:pt x="0" y="0"/>
                </a:lnTo>
                <a:cubicBezTo>
                  <a:pt x="0" y="30"/>
                  <a:pt x="24" y="59"/>
                  <a:pt x="69" y="82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7" name="Freeform 456">
            <a:extLst>
              <a:ext uri="{FF2B5EF4-FFF2-40B4-BE49-F238E27FC236}">
                <a16:creationId xmlns:a16="http://schemas.microsoft.com/office/drawing/2014/main" id="{4BAE379E-904E-46C2-BD57-B6FC80260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526" y="3937098"/>
            <a:ext cx="43944" cy="173027"/>
          </a:xfrm>
          <a:custGeom>
            <a:avLst/>
            <a:gdLst>
              <a:gd name="T0" fmla="*/ 0 w 70"/>
              <a:gd name="T1" fmla="*/ 195 h 278"/>
              <a:gd name="T2" fmla="*/ 0 w 70"/>
              <a:gd name="T3" fmla="*/ 0 h 278"/>
              <a:gd name="T4" fmla="*/ 69 w 70"/>
              <a:gd name="T5" fmla="*/ 82 h 278"/>
              <a:gd name="T6" fmla="*/ 69 w 70"/>
              <a:gd name="T7" fmla="*/ 277 h 278"/>
              <a:gd name="T8" fmla="*/ 0 w 70"/>
              <a:gd name="T9" fmla="*/ 19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78">
                <a:moveTo>
                  <a:pt x="0" y="195"/>
                </a:moveTo>
                <a:lnTo>
                  <a:pt x="0" y="0"/>
                </a:lnTo>
                <a:cubicBezTo>
                  <a:pt x="0" y="30"/>
                  <a:pt x="23" y="59"/>
                  <a:pt x="69" y="82"/>
                </a:cubicBezTo>
                <a:lnTo>
                  <a:pt x="69" y="277"/>
                </a:lnTo>
                <a:cubicBezTo>
                  <a:pt x="23" y="254"/>
                  <a:pt x="0" y="224"/>
                  <a:pt x="0" y="195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8" name="Freeform 457">
            <a:extLst>
              <a:ext uri="{FF2B5EF4-FFF2-40B4-BE49-F238E27FC236}">
                <a16:creationId xmlns:a16="http://schemas.microsoft.com/office/drawing/2014/main" id="{0AC25866-D050-42B7-BCBB-FDA777B9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20" y="3986534"/>
            <a:ext cx="845912" cy="543801"/>
          </a:xfrm>
          <a:custGeom>
            <a:avLst/>
            <a:gdLst>
              <a:gd name="T0" fmla="*/ 1358 w 1359"/>
              <a:gd name="T1" fmla="*/ 0 h 875"/>
              <a:gd name="T2" fmla="*/ 1358 w 1359"/>
              <a:gd name="T3" fmla="*/ 195 h 875"/>
              <a:gd name="T4" fmla="*/ 0 w 1359"/>
              <a:gd name="T5" fmla="*/ 874 h 875"/>
              <a:gd name="T6" fmla="*/ 0 w 1359"/>
              <a:gd name="T7" fmla="*/ 679 h 875"/>
              <a:gd name="T8" fmla="*/ 1358 w 1359"/>
              <a:gd name="T9" fmla="*/ 0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0"/>
                </a:moveTo>
                <a:lnTo>
                  <a:pt x="1358" y="195"/>
                </a:lnTo>
                <a:lnTo>
                  <a:pt x="0" y="874"/>
                </a:lnTo>
                <a:lnTo>
                  <a:pt x="0" y="679"/>
                </a:lnTo>
                <a:lnTo>
                  <a:pt x="1358" y="0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59" name="Freeform 458">
            <a:extLst>
              <a:ext uri="{FF2B5EF4-FFF2-40B4-BE49-F238E27FC236}">
                <a16:creationId xmlns:a16="http://schemas.microsoft.com/office/drawing/2014/main" id="{58CB2F89-ECBB-43B7-8B19-E0975E5C0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469" y="3986534"/>
            <a:ext cx="845912" cy="543801"/>
          </a:xfrm>
          <a:custGeom>
            <a:avLst/>
            <a:gdLst>
              <a:gd name="T0" fmla="*/ 1358 w 1359"/>
              <a:gd name="T1" fmla="*/ 679 h 875"/>
              <a:gd name="T2" fmla="*/ 1358 w 1359"/>
              <a:gd name="T3" fmla="*/ 874 h 875"/>
              <a:gd name="T4" fmla="*/ 0 w 1359"/>
              <a:gd name="T5" fmla="*/ 195 h 875"/>
              <a:gd name="T6" fmla="*/ 0 w 1359"/>
              <a:gd name="T7" fmla="*/ 0 h 875"/>
              <a:gd name="T8" fmla="*/ 1358 w 1359"/>
              <a:gd name="T9" fmla="*/ 679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679"/>
                </a:moveTo>
                <a:lnTo>
                  <a:pt x="1358" y="874"/>
                </a:lnTo>
                <a:lnTo>
                  <a:pt x="0" y="195"/>
                </a:lnTo>
                <a:lnTo>
                  <a:pt x="0" y="0"/>
                </a:lnTo>
                <a:lnTo>
                  <a:pt x="1358" y="67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0" name="Freeform 459">
            <a:extLst>
              <a:ext uri="{FF2B5EF4-FFF2-40B4-BE49-F238E27FC236}">
                <a16:creationId xmlns:a16="http://schemas.microsoft.com/office/drawing/2014/main" id="{6493D866-9A92-489C-88F3-B9A0AC5C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794" y="3442733"/>
            <a:ext cx="2010415" cy="991474"/>
          </a:xfrm>
          <a:custGeom>
            <a:avLst/>
            <a:gdLst>
              <a:gd name="T0" fmla="*/ 1613 w 3227"/>
              <a:gd name="T1" fmla="*/ 0 h 1592"/>
              <a:gd name="T2" fmla="*/ 1777 w 3227"/>
              <a:gd name="T3" fmla="*/ 34 h 1592"/>
              <a:gd name="T4" fmla="*/ 3135 w 3227"/>
              <a:gd name="T5" fmla="*/ 713 h 1592"/>
              <a:gd name="T6" fmla="*/ 3135 w 3227"/>
              <a:gd name="T7" fmla="*/ 877 h 1592"/>
              <a:gd name="T8" fmla="*/ 1777 w 3227"/>
              <a:gd name="T9" fmla="*/ 1556 h 1592"/>
              <a:gd name="T10" fmla="*/ 1613 w 3227"/>
              <a:gd name="T11" fmla="*/ 1591 h 1592"/>
              <a:gd name="T12" fmla="*/ 1449 w 3227"/>
              <a:gd name="T13" fmla="*/ 1556 h 1592"/>
              <a:gd name="T14" fmla="*/ 91 w 3227"/>
              <a:gd name="T15" fmla="*/ 877 h 1592"/>
              <a:gd name="T16" fmla="*/ 91 w 3227"/>
              <a:gd name="T17" fmla="*/ 713 h 1592"/>
              <a:gd name="T18" fmla="*/ 1449 w 3227"/>
              <a:gd name="T19" fmla="*/ 34 h 1592"/>
              <a:gd name="T20" fmla="*/ 1613 w 3227"/>
              <a:gd name="T2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7" h="1592">
                <a:moveTo>
                  <a:pt x="1613" y="0"/>
                </a:moveTo>
                <a:cubicBezTo>
                  <a:pt x="1672" y="0"/>
                  <a:pt x="1732" y="12"/>
                  <a:pt x="1777" y="34"/>
                </a:cubicBezTo>
                <a:lnTo>
                  <a:pt x="3135" y="713"/>
                </a:lnTo>
                <a:cubicBezTo>
                  <a:pt x="3226" y="758"/>
                  <a:pt x="3226" y="832"/>
                  <a:pt x="3135" y="877"/>
                </a:cubicBezTo>
                <a:lnTo>
                  <a:pt x="1777" y="1556"/>
                </a:lnTo>
                <a:cubicBezTo>
                  <a:pt x="1732" y="1579"/>
                  <a:pt x="1672" y="1591"/>
                  <a:pt x="1613" y="1591"/>
                </a:cubicBezTo>
                <a:cubicBezTo>
                  <a:pt x="1554" y="1591"/>
                  <a:pt x="1494" y="1579"/>
                  <a:pt x="1449" y="1556"/>
                </a:cubicBezTo>
                <a:lnTo>
                  <a:pt x="91" y="877"/>
                </a:lnTo>
                <a:cubicBezTo>
                  <a:pt x="0" y="832"/>
                  <a:pt x="0" y="758"/>
                  <a:pt x="91" y="713"/>
                </a:cubicBezTo>
                <a:lnTo>
                  <a:pt x="1449" y="34"/>
                </a:lnTo>
                <a:cubicBezTo>
                  <a:pt x="1494" y="12"/>
                  <a:pt x="1554" y="0"/>
                  <a:pt x="1613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1" name="Freeform 460">
            <a:extLst>
              <a:ext uri="{FF2B5EF4-FFF2-40B4-BE49-F238E27FC236}">
                <a16:creationId xmlns:a16="http://schemas.microsoft.com/office/drawing/2014/main" id="{D42261BC-5757-4B51-908E-A182D8DE2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381" y="4409490"/>
            <a:ext cx="205986" cy="142817"/>
          </a:xfrm>
          <a:custGeom>
            <a:avLst/>
            <a:gdLst>
              <a:gd name="T0" fmla="*/ 300 w 329"/>
              <a:gd name="T1" fmla="*/ 12 h 230"/>
              <a:gd name="T2" fmla="*/ 275 w 329"/>
              <a:gd name="T3" fmla="*/ 20 h 230"/>
              <a:gd name="T4" fmla="*/ 254 w 329"/>
              <a:gd name="T5" fmla="*/ 26 h 230"/>
              <a:gd name="T6" fmla="*/ 230 w 329"/>
              <a:gd name="T7" fmla="*/ 30 h 230"/>
              <a:gd name="T8" fmla="*/ 205 w 329"/>
              <a:gd name="T9" fmla="*/ 33 h 230"/>
              <a:gd name="T10" fmla="*/ 182 w 329"/>
              <a:gd name="T11" fmla="*/ 34 h 230"/>
              <a:gd name="T12" fmla="*/ 148 w 329"/>
              <a:gd name="T13" fmla="*/ 34 h 230"/>
              <a:gd name="T14" fmla="*/ 121 w 329"/>
              <a:gd name="T15" fmla="*/ 32 h 230"/>
              <a:gd name="T16" fmla="*/ 99 w 329"/>
              <a:gd name="T17" fmla="*/ 30 h 230"/>
              <a:gd name="T18" fmla="*/ 79 w 329"/>
              <a:gd name="T19" fmla="*/ 26 h 230"/>
              <a:gd name="T20" fmla="*/ 60 w 329"/>
              <a:gd name="T21" fmla="*/ 22 h 230"/>
              <a:gd name="T22" fmla="*/ 40 w 329"/>
              <a:gd name="T23" fmla="*/ 16 h 230"/>
              <a:gd name="T24" fmla="*/ 18 w 329"/>
              <a:gd name="T25" fmla="*/ 8 h 230"/>
              <a:gd name="T26" fmla="*/ 0 w 329"/>
              <a:gd name="T27" fmla="*/ 195 h 230"/>
              <a:gd name="T28" fmla="*/ 20 w 329"/>
              <a:gd name="T29" fmla="*/ 204 h 230"/>
              <a:gd name="T30" fmla="*/ 42 w 329"/>
              <a:gd name="T31" fmla="*/ 212 h 230"/>
              <a:gd name="T32" fmla="*/ 60 w 329"/>
              <a:gd name="T33" fmla="*/ 216 h 230"/>
              <a:gd name="T34" fmla="*/ 71 w 329"/>
              <a:gd name="T35" fmla="*/ 219 h 230"/>
              <a:gd name="T36" fmla="*/ 82 w 329"/>
              <a:gd name="T37" fmla="*/ 221 h 230"/>
              <a:gd name="T38" fmla="*/ 99 w 329"/>
              <a:gd name="T39" fmla="*/ 224 h 230"/>
              <a:gd name="T40" fmla="*/ 119 w 329"/>
              <a:gd name="T41" fmla="*/ 227 h 230"/>
              <a:gd name="T42" fmla="*/ 138 w 329"/>
              <a:gd name="T43" fmla="*/ 228 h 230"/>
              <a:gd name="T44" fmla="*/ 148 w 329"/>
              <a:gd name="T45" fmla="*/ 228 h 230"/>
              <a:gd name="T46" fmla="*/ 164 w 329"/>
              <a:gd name="T47" fmla="*/ 229 h 230"/>
              <a:gd name="T48" fmla="*/ 182 w 329"/>
              <a:gd name="T49" fmla="*/ 228 h 230"/>
              <a:gd name="T50" fmla="*/ 202 w 329"/>
              <a:gd name="T51" fmla="*/ 227 h 230"/>
              <a:gd name="T52" fmla="*/ 228 w 329"/>
              <a:gd name="T53" fmla="*/ 224 h 230"/>
              <a:gd name="T54" fmla="*/ 230 w 329"/>
              <a:gd name="T55" fmla="*/ 224 h 230"/>
              <a:gd name="T56" fmla="*/ 254 w 329"/>
              <a:gd name="T57" fmla="*/ 219 h 230"/>
              <a:gd name="T58" fmla="*/ 275 w 329"/>
              <a:gd name="T59" fmla="*/ 214 h 230"/>
              <a:gd name="T60" fmla="*/ 300 w 329"/>
              <a:gd name="T61" fmla="*/ 207 h 230"/>
              <a:gd name="T62" fmla="*/ 315 w 329"/>
              <a:gd name="T63" fmla="*/ 200 h 230"/>
              <a:gd name="T64" fmla="*/ 328 w 329"/>
              <a:gd name="T65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9" h="230">
                <a:moveTo>
                  <a:pt x="313" y="7"/>
                </a:moveTo>
                <a:cubicBezTo>
                  <a:pt x="309" y="9"/>
                  <a:pt x="305" y="11"/>
                  <a:pt x="300" y="12"/>
                </a:cubicBezTo>
                <a:cubicBezTo>
                  <a:pt x="298" y="13"/>
                  <a:pt x="296" y="14"/>
                  <a:pt x="293" y="15"/>
                </a:cubicBezTo>
                <a:cubicBezTo>
                  <a:pt x="288" y="17"/>
                  <a:pt x="281" y="19"/>
                  <a:pt x="275" y="20"/>
                </a:cubicBezTo>
                <a:cubicBezTo>
                  <a:pt x="274" y="21"/>
                  <a:pt x="274" y="21"/>
                  <a:pt x="272" y="21"/>
                </a:cubicBezTo>
                <a:cubicBezTo>
                  <a:pt x="266" y="23"/>
                  <a:pt x="260" y="24"/>
                  <a:pt x="254" y="26"/>
                </a:cubicBezTo>
                <a:cubicBezTo>
                  <a:pt x="253" y="26"/>
                  <a:pt x="252" y="26"/>
                  <a:pt x="251" y="26"/>
                </a:cubicBezTo>
                <a:cubicBezTo>
                  <a:pt x="244" y="27"/>
                  <a:pt x="238" y="29"/>
                  <a:pt x="230" y="30"/>
                </a:cubicBezTo>
                <a:cubicBezTo>
                  <a:pt x="229" y="30"/>
                  <a:pt x="229" y="30"/>
                  <a:pt x="228" y="30"/>
                </a:cubicBezTo>
                <a:cubicBezTo>
                  <a:pt x="220" y="31"/>
                  <a:pt x="213" y="32"/>
                  <a:pt x="205" y="33"/>
                </a:cubicBezTo>
                <a:cubicBezTo>
                  <a:pt x="201" y="33"/>
                  <a:pt x="198" y="33"/>
                  <a:pt x="195" y="34"/>
                </a:cubicBezTo>
                <a:cubicBezTo>
                  <a:pt x="191" y="34"/>
                  <a:pt x="187" y="34"/>
                  <a:pt x="182" y="34"/>
                </a:cubicBezTo>
                <a:cubicBezTo>
                  <a:pt x="176" y="34"/>
                  <a:pt x="170" y="35"/>
                  <a:pt x="164" y="35"/>
                </a:cubicBezTo>
                <a:cubicBezTo>
                  <a:pt x="159" y="35"/>
                  <a:pt x="153" y="34"/>
                  <a:pt x="148" y="34"/>
                </a:cubicBezTo>
                <a:cubicBezTo>
                  <a:pt x="145" y="34"/>
                  <a:pt x="143" y="34"/>
                  <a:pt x="140" y="34"/>
                </a:cubicBezTo>
                <a:cubicBezTo>
                  <a:pt x="134" y="34"/>
                  <a:pt x="128" y="33"/>
                  <a:pt x="121" y="32"/>
                </a:cubicBezTo>
                <a:cubicBezTo>
                  <a:pt x="121" y="32"/>
                  <a:pt x="120" y="32"/>
                  <a:pt x="119" y="32"/>
                </a:cubicBezTo>
                <a:cubicBezTo>
                  <a:pt x="113" y="32"/>
                  <a:pt x="106" y="31"/>
                  <a:pt x="99" y="30"/>
                </a:cubicBezTo>
                <a:cubicBezTo>
                  <a:pt x="97" y="29"/>
                  <a:pt x="95" y="29"/>
                  <a:pt x="93" y="29"/>
                </a:cubicBezTo>
                <a:cubicBezTo>
                  <a:pt x="88" y="28"/>
                  <a:pt x="84" y="27"/>
                  <a:pt x="79" y="26"/>
                </a:cubicBezTo>
                <a:cubicBezTo>
                  <a:pt x="77" y="26"/>
                  <a:pt x="73" y="25"/>
                  <a:pt x="71" y="24"/>
                </a:cubicBezTo>
                <a:cubicBezTo>
                  <a:pt x="67" y="24"/>
                  <a:pt x="63" y="23"/>
                  <a:pt x="60" y="22"/>
                </a:cubicBezTo>
                <a:cubicBezTo>
                  <a:pt x="56" y="21"/>
                  <a:pt x="52" y="20"/>
                  <a:pt x="49" y="19"/>
                </a:cubicBezTo>
                <a:cubicBezTo>
                  <a:pt x="46" y="18"/>
                  <a:pt x="43" y="17"/>
                  <a:pt x="40" y="16"/>
                </a:cubicBezTo>
                <a:cubicBezTo>
                  <a:pt x="33" y="14"/>
                  <a:pt x="27" y="12"/>
                  <a:pt x="20" y="9"/>
                </a:cubicBezTo>
                <a:cubicBezTo>
                  <a:pt x="19" y="9"/>
                  <a:pt x="19" y="9"/>
                  <a:pt x="18" y="8"/>
                </a:cubicBezTo>
                <a:cubicBezTo>
                  <a:pt x="12" y="6"/>
                  <a:pt x="6" y="4"/>
                  <a:pt x="0" y="0"/>
                </a:cubicBezTo>
                <a:lnTo>
                  <a:pt x="0" y="195"/>
                </a:lnTo>
                <a:cubicBezTo>
                  <a:pt x="6" y="197"/>
                  <a:pt x="12" y="200"/>
                  <a:pt x="18" y="203"/>
                </a:cubicBezTo>
                <a:cubicBezTo>
                  <a:pt x="19" y="203"/>
                  <a:pt x="19" y="204"/>
                  <a:pt x="20" y="204"/>
                </a:cubicBezTo>
                <a:cubicBezTo>
                  <a:pt x="27" y="206"/>
                  <a:pt x="33" y="208"/>
                  <a:pt x="40" y="210"/>
                </a:cubicBezTo>
                <a:cubicBezTo>
                  <a:pt x="41" y="211"/>
                  <a:pt x="41" y="211"/>
                  <a:pt x="42" y="212"/>
                </a:cubicBezTo>
                <a:cubicBezTo>
                  <a:pt x="44" y="212"/>
                  <a:pt x="47" y="213"/>
                  <a:pt x="49" y="213"/>
                </a:cubicBezTo>
                <a:cubicBezTo>
                  <a:pt x="52" y="214"/>
                  <a:pt x="56" y="215"/>
                  <a:pt x="60" y="216"/>
                </a:cubicBezTo>
                <a:cubicBezTo>
                  <a:pt x="61" y="216"/>
                  <a:pt x="61" y="217"/>
                  <a:pt x="62" y="217"/>
                </a:cubicBezTo>
                <a:cubicBezTo>
                  <a:pt x="66" y="218"/>
                  <a:pt x="68" y="218"/>
                  <a:pt x="71" y="219"/>
                </a:cubicBezTo>
                <a:cubicBezTo>
                  <a:pt x="73" y="219"/>
                  <a:pt x="77" y="220"/>
                  <a:pt x="79" y="221"/>
                </a:cubicBezTo>
                <a:cubicBezTo>
                  <a:pt x="80" y="221"/>
                  <a:pt x="81" y="221"/>
                  <a:pt x="82" y="221"/>
                </a:cubicBezTo>
                <a:cubicBezTo>
                  <a:pt x="85" y="222"/>
                  <a:pt x="89" y="223"/>
                  <a:pt x="93" y="223"/>
                </a:cubicBezTo>
                <a:cubicBezTo>
                  <a:pt x="95" y="223"/>
                  <a:pt x="97" y="224"/>
                  <a:pt x="99" y="224"/>
                </a:cubicBezTo>
                <a:cubicBezTo>
                  <a:pt x="100" y="224"/>
                  <a:pt x="101" y="224"/>
                  <a:pt x="101" y="224"/>
                </a:cubicBezTo>
                <a:cubicBezTo>
                  <a:pt x="107" y="225"/>
                  <a:pt x="113" y="226"/>
                  <a:pt x="119" y="227"/>
                </a:cubicBezTo>
                <a:cubicBezTo>
                  <a:pt x="120" y="227"/>
                  <a:pt x="121" y="227"/>
                  <a:pt x="121" y="227"/>
                </a:cubicBezTo>
                <a:cubicBezTo>
                  <a:pt x="127" y="227"/>
                  <a:pt x="133" y="227"/>
                  <a:pt x="138" y="228"/>
                </a:cubicBezTo>
                <a:cubicBezTo>
                  <a:pt x="139" y="228"/>
                  <a:pt x="140" y="228"/>
                  <a:pt x="140" y="228"/>
                </a:cubicBezTo>
                <a:cubicBezTo>
                  <a:pt x="143" y="228"/>
                  <a:pt x="145" y="228"/>
                  <a:pt x="148" y="228"/>
                </a:cubicBezTo>
                <a:cubicBezTo>
                  <a:pt x="151" y="229"/>
                  <a:pt x="155" y="229"/>
                  <a:pt x="158" y="229"/>
                </a:cubicBezTo>
                <a:cubicBezTo>
                  <a:pt x="160" y="229"/>
                  <a:pt x="162" y="229"/>
                  <a:pt x="164" y="229"/>
                </a:cubicBezTo>
                <a:cubicBezTo>
                  <a:pt x="169" y="229"/>
                  <a:pt x="174" y="229"/>
                  <a:pt x="179" y="229"/>
                </a:cubicBezTo>
                <a:cubicBezTo>
                  <a:pt x="181" y="229"/>
                  <a:pt x="181" y="228"/>
                  <a:pt x="182" y="228"/>
                </a:cubicBezTo>
                <a:cubicBezTo>
                  <a:pt x="187" y="228"/>
                  <a:pt x="191" y="228"/>
                  <a:pt x="195" y="227"/>
                </a:cubicBezTo>
                <a:cubicBezTo>
                  <a:pt x="197" y="227"/>
                  <a:pt x="200" y="227"/>
                  <a:pt x="202" y="227"/>
                </a:cubicBezTo>
                <a:cubicBezTo>
                  <a:pt x="203" y="227"/>
                  <a:pt x="204" y="227"/>
                  <a:pt x="205" y="227"/>
                </a:cubicBezTo>
                <a:cubicBezTo>
                  <a:pt x="213" y="226"/>
                  <a:pt x="220" y="225"/>
                  <a:pt x="228" y="224"/>
                </a:cubicBezTo>
                <a:cubicBezTo>
                  <a:pt x="229" y="224"/>
                  <a:pt x="229" y="224"/>
                  <a:pt x="229" y="224"/>
                </a:cubicBezTo>
                <a:lnTo>
                  <a:pt x="230" y="224"/>
                </a:lnTo>
                <a:cubicBezTo>
                  <a:pt x="238" y="223"/>
                  <a:pt x="244" y="222"/>
                  <a:pt x="251" y="220"/>
                </a:cubicBezTo>
                <a:cubicBezTo>
                  <a:pt x="252" y="220"/>
                  <a:pt x="253" y="220"/>
                  <a:pt x="254" y="219"/>
                </a:cubicBezTo>
                <a:cubicBezTo>
                  <a:pt x="260" y="218"/>
                  <a:pt x="266" y="217"/>
                  <a:pt x="272" y="215"/>
                </a:cubicBezTo>
                <a:cubicBezTo>
                  <a:pt x="274" y="215"/>
                  <a:pt x="274" y="214"/>
                  <a:pt x="275" y="214"/>
                </a:cubicBezTo>
                <a:cubicBezTo>
                  <a:pt x="281" y="213"/>
                  <a:pt x="288" y="211"/>
                  <a:pt x="293" y="209"/>
                </a:cubicBezTo>
                <a:cubicBezTo>
                  <a:pt x="296" y="208"/>
                  <a:pt x="298" y="207"/>
                  <a:pt x="300" y="207"/>
                </a:cubicBezTo>
                <a:cubicBezTo>
                  <a:pt x="305" y="205"/>
                  <a:pt x="309" y="204"/>
                  <a:pt x="313" y="202"/>
                </a:cubicBezTo>
                <a:cubicBezTo>
                  <a:pt x="314" y="201"/>
                  <a:pt x="314" y="201"/>
                  <a:pt x="315" y="200"/>
                </a:cubicBezTo>
                <a:cubicBezTo>
                  <a:pt x="320" y="199"/>
                  <a:pt x="324" y="197"/>
                  <a:pt x="328" y="195"/>
                </a:cubicBezTo>
                <a:lnTo>
                  <a:pt x="328" y="0"/>
                </a:lnTo>
                <a:cubicBezTo>
                  <a:pt x="323" y="3"/>
                  <a:pt x="318" y="5"/>
                  <a:pt x="313" y="7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2" name="Freeform 461">
            <a:extLst>
              <a:ext uri="{FF2B5EF4-FFF2-40B4-BE49-F238E27FC236}">
                <a16:creationId xmlns:a16="http://schemas.microsoft.com/office/drawing/2014/main" id="{70D5E2E5-266E-43C5-A192-DFD09E79B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086" y="3873928"/>
            <a:ext cx="521829" cy="123592"/>
          </a:xfrm>
          <a:custGeom>
            <a:avLst/>
            <a:gdLst>
              <a:gd name="T0" fmla="*/ 839 w 840"/>
              <a:gd name="T1" fmla="*/ 99 h 200"/>
              <a:gd name="T2" fmla="*/ 419 w 840"/>
              <a:gd name="T3" fmla="*/ 199 h 200"/>
              <a:gd name="T4" fmla="*/ 0 w 840"/>
              <a:gd name="T5" fmla="*/ 99 h 200"/>
              <a:gd name="T6" fmla="*/ 419 w 840"/>
              <a:gd name="T7" fmla="*/ 0 h 200"/>
              <a:gd name="T8" fmla="*/ 839 w 840"/>
              <a:gd name="T9" fmla="*/ 9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0">
                <a:moveTo>
                  <a:pt x="839" y="99"/>
                </a:moveTo>
                <a:cubicBezTo>
                  <a:pt x="839" y="154"/>
                  <a:pt x="651" y="199"/>
                  <a:pt x="419" y="199"/>
                </a:cubicBezTo>
                <a:cubicBezTo>
                  <a:pt x="187" y="199"/>
                  <a:pt x="0" y="154"/>
                  <a:pt x="0" y="99"/>
                </a:cubicBezTo>
                <a:cubicBezTo>
                  <a:pt x="0" y="45"/>
                  <a:pt x="187" y="0"/>
                  <a:pt x="419" y="0"/>
                </a:cubicBezTo>
                <a:cubicBezTo>
                  <a:pt x="651" y="0"/>
                  <a:pt x="839" y="45"/>
                  <a:pt x="839" y="99"/>
                </a:cubicBez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3" name="Freeform 462">
            <a:extLst>
              <a:ext uri="{FF2B5EF4-FFF2-40B4-BE49-F238E27FC236}">
                <a16:creationId xmlns:a16="http://schemas.microsoft.com/office/drawing/2014/main" id="{2D36AFF7-46DD-4E1F-A850-BF0531EC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74" y="2333690"/>
            <a:ext cx="1109573" cy="1279854"/>
          </a:xfrm>
          <a:custGeom>
            <a:avLst/>
            <a:gdLst>
              <a:gd name="T0" fmla="*/ 1779 w 1780"/>
              <a:gd name="T1" fmla="*/ 890 h 2054"/>
              <a:gd name="T2" fmla="*/ 890 w 1780"/>
              <a:gd name="T3" fmla="*/ 0 h 2054"/>
              <a:gd name="T4" fmla="*/ 0 w 1780"/>
              <a:gd name="T5" fmla="*/ 890 h 2054"/>
              <a:gd name="T6" fmla="*/ 723 w 1780"/>
              <a:gd name="T7" fmla="*/ 1763 h 2054"/>
              <a:gd name="T8" fmla="*/ 890 w 1780"/>
              <a:gd name="T9" fmla="*/ 2053 h 2054"/>
              <a:gd name="T10" fmla="*/ 1058 w 1780"/>
              <a:gd name="T11" fmla="*/ 1763 h 2054"/>
              <a:gd name="T12" fmla="*/ 1779 w 1780"/>
              <a:gd name="T13" fmla="*/ 89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90"/>
                </a:moveTo>
                <a:cubicBezTo>
                  <a:pt x="1779" y="398"/>
                  <a:pt x="1381" y="0"/>
                  <a:pt x="890" y="0"/>
                </a:cubicBezTo>
                <a:cubicBezTo>
                  <a:pt x="399" y="0"/>
                  <a:pt x="0" y="398"/>
                  <a:pt x="0" y="890"/>
                </a:cubicBezTo>
                <a:cubicBezTo>
                  <a:pt x="0" y="1324"/>
                  <a:pt x="311" y="1685"/>
                  <a:pt x="723" y="1763"/>
                </a:cubicBezTo>
                <a:lnTo>
                  <a:pt x="890" y="2053"/>
                </a:lnTo>
                <a:lnTo>
                  <a:pt x="1058" y="1763"/>
                </a:lnTo>
                <a:cubicBezTo>
                  <a:pt x="1469" y="1685"/>
                  <a:pt x="1779" y="1324"/>
                  <a:pt x="1779" y="89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4" name="Freeform 463">
            <a:extLst>
              <a:ext uri="{FF2B5EF4-FFF2-40B4-BE49-F238E27FC236}">
                <a16:creationId xmlns:a16="http://schemas.microsoft.com/office/drawing/2014/main" id="{D2C60241-0A53-4D91-A341-7F33E0B7B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236" y="4769275"/>
            <a:ext cx="1585830" cy="738799"/>
          </a:xfrm>
          <a:custGeom>
            <a:avLst/>
            <a:gdLst>
              <a:gd name="T0" fmla="*/ 283 w 779"/>
              <a:gd name="T1" fmla="*/ 582 h 778"/>
              <a:gd name="T2" fmla="*/ 270 w 779"/>
              <a:gd name="T3" fmla="*/ 587 h 778"/>
              <a:gd name="T4" fmla="*/ 218 w 779"/>
              <a:gd name="T5" fmla="*/ 640 h 778"/>
              <a:gd name="T6" fmla="*/ 212 w 779"/>
              <a:gd name="T7" fmla="*/ 653 h 778"/>
              <a:gd name="T8" fmla="*/ 230 w 779"/>
              <a:gd name="T9" fmla="*/ 670 h 778"/>
              <a:gd name="T10" fmla="*/ 242 w 779"/>
              <a:gd name="T11" fmla="*/ 666 h 778"/>
              <a:gd name="T12" fmla="*/ 296 w 779"/>
              <a:gd name="T13" fmla="*/ 612 h 778"/>
              <a:gd name="T14" fmla="*/ 300 w 779"/>
              <a:gd name="T15" fmla="*/ 600 h 778"/>
              <a:gd name="T16" fmla="*/ 283 w 779"/>
              <a:gd name="T17" fmla="*/ 582 h 778"/>
              <a:gd name="T18" fmla="*/ 442 w 779"/>
              <a:gd name="T19" fmla="*/ 713 h 778"/>
              <a:gd name="T20" fmla="*/ 339 w 779"/>
              <a:gd name="T21" fmla="*/ 463 h 778"/>
              <a:gd name="T22" fmla="*/ 708 w 779"/>
              <a:gd name="T23" fmla="*/ 94 h 778"/>
              <a:gd name="T24" fmla="*/ 442 w 779"/>
              <a:gd name="T25" fmla="*/ 713 h 778"/>
              <a:gd name="T26" fmla="*/ 64 w 779"/>
              <a:gd name="T27" fmla="*/ 335 h 778"/>
              <a:gd name="T28" fmla="*/ 683 w 779"/>
              <a:gd name="T29" fmla="*/ 69 h 778"/>
              <a:gd name="T30" fmla="*/ 314 w 779"/>
              <a:gd name="T31" fmla="*/ 438 h 778"/>
              <a:gd name="T32" fmla="*/ 64 w 779"/>
              <a:gd name="T33" fmla="*/ 335 h 778"/>
              <a:gd name="T34" fmla="*/ 778 w 779"/>
              <a:gd name="T35" fmla="*/ 17 h 778"/>
              <a:gd name="T36" fmla="*/ 760 w 779"/>
              <a:gd name="T37" fmla="*/ 0 h 778"/>
              <a:gd name="T38" fmla="*/ 752 w 779"/>
              <a:gd name="T39" fmla="*/ 1 h 778"/>
              <a:gd name="T40" fmla="*/ 11 w 779"/>
              <a:gd name="T41" fmla="*/ 319 h 778"/>
              <a:gd name="T42" fmla="*/ 0 w 779"/>
              <a:gd name="T43" fmla="*/ 335 h 778"/>
              <a:gd name="T44" fmla="*/ 13 w 779"/>
              <a:gd name="T45" fmla="*/ 352 h 778"/>
              <a:gd name="T46" fmla="*/ 305 w 779"/>
              <a:gd name="T47" fmla="*/ 472 h 778"/>
              <a:gd name="T48" fmla="*/ 425 w 779"/>
              <a:gd name="T49" fmla="*/ 764 h 778"/>
              <a:gd name="T50" fmla="*/ 442 w 779"/>
              <a:gd name="T51" fmla="*/ 777 h 778"/>
              <a:gd name="T52" fmla="*/ 458 w 779"/>
              <a:gd name="T53" fmla="*/ 766 h 778"/>
              <a:gd name="T54" fmla="*/ 775 w 779"/>
              <a:gd name="T55" fmla="*/ 25 h 778"/>
              <a:gd name="T56" fmla="*/ 778 w 779"/>
              <a:gd name="T57" fmla="*/ 17 h 778"/>
              <a:gd name="T58" fmla="*/ 172 w 779"/>
              <a:gd name="T59" fmla="*/ 524 h 778"/>
              <a:gd name="T60" fmla="*/ 190 w 779"/>
              <a:gd name="T61" fmla="*/ 507 h 778"/>
              <a:gd name="T62" fmla="*/ 195 w 779"/>
              <a:gd name="T63" fmla="*/ 494 h 778"/>
              <a:gd name="T64" fmla="*/ 177 w 779"/>
              <a:gd name="T65" fmla="*/ 477 h 778"/>
              <a:gd name="T66" fmla="*/ 165 w 779"/>
              <a:gd name="T67" fmla="*/ 481 h 778"/>
              <a:gd name="T68" fmla="*/ 147 w 779"/>
              <a:gd name="T69" fmla="*/ 499 h 778"/>
              <a:gd name="T70" fmla="*/ 142 w 779"/>
              <a:gd name="T71" fmla="*/ 512 h 778"/>
              <a:gd name="T72" fmla="*/ 159 w 779"/>
              <a:gd name="T73" fmla="*/ 529 h 778"/>
              <a:gd name="T74" fmla="*/ 172 w 779"/>
              <a:gd name="T75" fmla="*/ 524 h 778"/>
              <a:gd name="T76" fmla="*/ 283 w 779"/>
              <a:gd name="T77" fmla="*/ 512 h 778"/>
              <a:gd name="T78" fmla="*/ 266 w 779"/>
              <a:gd name="T79" fmla="*/ 494 h 778"/>
              <a:gd name="T80" fmla="*/ 253 w 779"/>
              <a:gd name="T81" fmla="*/ 499 h 778"/>
              <a:gd name="T82" fmla="*/ 76 w 779"/>
              <a:gd name="T83" fmla="*/ 676 h 778"/>
              <a:gd name="T84" fmla="*/ 71 w 779"/>
              <a:gd name="T85" fmla="*/ 688 h 778"/>
              <a:gd name="T86" fmla="*/ 89 w 779"/>
              <a:gd name="T87" fmla="*/ 706 h 778"/>
              <a:gd name="T88" fmla="*/ 101 w 779"/>
              <a:gd name="T89" fmla="*/ 701 h 778"/>
              <a:gd name="T90" fmla="*/ 278 w 779"/>
              <a:gd name="T91" fmla="*/ 524 h 778"/>
              <a:gd name="T92" fmla="*/ 283 w 779"/>
              <a:gd name="T93" fmla="*/ 512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9" h="778">
                <a:moveTo>
                  <a:pt x="283" y="582"/>
                </a:moveTo>
                <a:cubicBezTo>
                  <a:pt x="279" y="582"/>
                  <a:pt x="274" y="584"/>
                  <a:pt x="270" y="587"/>
                </a:cubicBezTo>
                <a:lnTo>
                  <a:pt x="218" y="640"/>
                </a:lnTo>
                <a:cubicBezTo>
                  <a:pt x="214" y="644"/>
                  <a:pt x="212" y="648"/>
                  <a:pt x="212" y="653"/>
                </a:cubicBezTo>
                <a:cubicBezTo>
                  <a:pt x="212" y="663"/>
                  <a:pt x="220" y="670"/>
                  <a:pt x="230" y="670"/>
                </a:cubicBezTo>
                <a:cubicBezTo>
                  <a:pt x="235" y="670"/>
                  <a:pt x="239" y="669"/>
                  <a:pt x="242" y="666"/>
                </a:cubicBezTo>
                <a:lnTo>
                  <a:pt x="296" y="612"/>
                </a:lnTo>
                <a:cubicBezTo>
                  <a:pt x="298" y="609"/>
                  <a:pt x="300" y="605"/>
                  <a:pt x="300" y="600"/>
                </a:cubicBezTo>
                <a:cubicBezTo>
                  <a:pt x="300" y="590"/>
                  <a:pt x="293" y="582"/>
                  <a:pt x="283" y="582"/>
                </a:cubicBezTo>
                <a:close/>
                <a:moveTo>
                  <a:pt x="442" y="713"/>
                </a:moveTo>
                <a:lnTo>
                  <a:pt x="339" y="463"/>
                </a:lnTo>
                <a:lnTo>
                  <a:pt x="708" y="94"/>
                </a:lnTo>
                <a:lnTo>
                  <a:pt x="442" y="713"/>
                </a:lnTo>
                <a:close/>
                <a:moveTo>
                  <a:pt x="64" y="335"/>
                </a:moveTo>
                <a:lnTo>
                  <a:pt x="683" y="69"/>
                </a:lnTo>
                <a:lnTo>
                  <a:pt x="314" y="438"/>
                </a:lnTo>
                <a:lnTo>
                  <a:pt x="64" y="335"/>
                </a:lnTo>
                <a:close/>
                <a:moveTo>
                  <a:pt x="778" y="17"/>
                </a:moveTo>
                <a:cubicBezTo>
                  <a:pt x="778" y="8"/>
                  <a:pt x="769" y="0"/>
                  <a:pt x="760" y="0"/>
                </a:cubicBezTo>
                <a:cubicBezTo>
                  <a:pt x="757" y="0"/>
                  <a:pt x="755" y="0"/>
                  <a:pt x="752" y="1"/>
                </a:cubicBezTo>
                <a:lnTo>
                  <a:pt x="11" y="319"/>
                </a:lnTo>
                <a:cubicBezTo>
                  <a:pt x="4" y="322"/>
                  <a:pt x="0" y="328"/>
                  <a:pt x="0" y="335"/>
                </a:cubicBezTo>
                <a:cubicBezTo>
                  <a:pt x="0" y="343"/>
                  <a:pt x="6" y="349"/>
                  <a:pt x="13" y="352"/>
                </a:cubicBezTo>
                <a:lnTo>
                  <a:pt x="305" y="472"/>
                </a:lnTo>
                <a:lnTo>
                  <a:pt x="425" y="764"/>
                </a:lnTo>
                <a:cubicBezTo>
                  <a:pt x="428" y="771"/>
                  <a:pt x="434" y="777"/>
                  <a:pt x="442" y="777"/>
                </a:cubicBezTo>
                <a:cubicBezTo>
                  <a:pt x="449" y="777"/>
                  <a:pt x="455" y="772"/>
                  <a:pt x="458" y="766"/>
                </a:cubicBezTo>
                <a:lnTo>
                  <a:pt x="775" y="25"/>
                </a:lnTo>
                <a:cubicBezTo>
                  <a:pt x="777" y="22"/>
                  <a:pt x="778" y="20"/>
                  <a:pt x="778" y="17"/>
                </a:cubicBezTo>
                <a:close/>
                <a:moveTo>
                  <a:pt x="172" y="524"/>
                </a:moveTo>
                <a:lnTo>
                  <a:pt x="190" y="507"/>
                </a:lnTo>
                <a:cubicBezTo>
                  <a:pt x="193" y="503"/>
                  <a:pt x="195" y="499"/>
                  <a:pt x="195" y="494"/>
                </a:cubicBezTo>
                <a:cubicBezTo>
                  <a:pt x="195" y="485"/>
                  <a:pt x="187" y="477"/>
                  <a:pt x="177" y="477"/>
                </a:cubicBezTo>
                <a:cubicBezTo>
                  <a:pt x="172" y="477"/>
                  <a:pt x="168" y="478"/>
                  <a:pt x="165" y="481"/>
                </a:cubicBezTo>
                <a:lnTo>
                  <a:pt x="147" y="499"/>
                </a:lnTo>
                <a:cubicBezTo>
                  <a:pt x="144" y="502"/>
                  <a:pt x="142" y="507"/>
                  <a:pt x="142" y="512"/>
                </a:cubicBezTo>
                <a:cubicBezTo>
                  <a:pt x="142" y="521"/>
                  <a:pt x="149" y="529"/>
                  <a:pt x="159" y="529"/>
                </a:cubicBezTo>
                <a:cubicBezTo>
                  <a:pt x="164" y="529"/>
                  <a:pt x="169" y="527"/>
                  <a:pt x="172" y="524"/>
                </a:cubicBezTo>
                <a:close/>
                <a:moveTo>
                  <a:pt x="283" y="512"/>
                </a:moveTo>
                <a:cubicBezTo>
                  <a:pt x="283" y="502"/>
                  <a:pt x="275" y="494"/>
                  <a:pt x="266" y="494"/>
                </a:cubicBezTo>
                <a:cubicBezTo>
                  <a:pt x="261" y="494"/>
                  <a:pt x="256" y="496"/>
                  <a:pt x="253" y="499"/>
                </a:cubicBezTo>
                <a:lnTo>
                  <a:pt x="76" y="676"/>
                </a:lnTo>
                <a:cubicBezTo>
                  <a:pt x="73" y="679"/>
                  <a:pt x="71" y="683"/>
                  <a:pt x="71" y="688"/>
                </a:cubicBezTo>
                <a:cubicBezTo>
                  <a:pt x="71" y="698"/>
                  <a:pt x="79" y="706"/>
                  <a:pt x="89" y="706"/>
                </a:cubicBezTo>
                <a:cubicBezTo>
                  <a:pt x="94" y="706"/>
                  <a:pt x="98" y="704"/>
                  <a:pt x="101" y="701"/>
                </a:cubicBezTo>
                <a:lnTo>
                  <a:pt x="278" y="524"/>
                </a:lnTo>
                <a:cubicBezTo>
                  <a:pt x="281" y="521"/>
                  <a:pt x="283" y="516"/>
                  <a:pt x="283" y="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IN" b="1" dirty="0">
              <a:solidFill>
                <a:schemeClr val="accent1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IN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 </a:t>
            </a:r>
          </a:p>
          <a:p>
            <a:pPr algn="ctr"/>
            <a:endParaRPr lang="en-IN" b="1" dirty="0">
              <a:solidFill>
                <a:schemeClr val="accent1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n-IN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 </a:t>
            </a:r>
            <a:r>
              <a:rPr lang="en-US" sz="20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Quick </a:t>
            </a:r>
          </a:p>
          <a:p>
            <a:pPr algn="ctr"/>
            <a:r>
              <a:rPr lang="en-US" sz="20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  Sanction</a:t>
            </a:r>
          </a:p>
        </p:txBody>
      </p:sp>
      <p:sp>
        <p:nvSpPr>
          <p:cNvPr id="465" name="Freeform 464">
            <a:extLst>
              <a:ext uri="{FF2B5EF4-FFF2-40B4-BE49-F238E27FC236}">
                <a16:creationId xmlns:a16="http://schemas.microsoft.com/office/drawing/2014/main" id="{4D9D62D6-8433-4FED-95C4-F53B44BAB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3455" y="4832446"/>
            <a:ext cx="43944" cy="173027"/>
          </a:xfrm>
          <a:custGeom>
            <a:avLst/>
            <a:gdLst>
              <a:gd name="T0" fmla="*/ 67 w 69"/>
              <a:gd name="T1" fmla="*/ 10 h 277"/>
              <a:gd name="T2" fmla="*/ 66 w 69"/>
              <a:gd name="T3" fmla="*/ 11 h 277"/>
              <a:gd name="T4" fmla="*/ 64 w 69"/>
              <a:gd name="T5" fmla="*/ 21 h 277"/>
              <a:gd name="T6" fmla="*/ 62 w 69"/>
              <a:gd name="T7" fmla="*/ 24 h 277"/>
              <a:gd name="T8" fmla="*/ 59 w 69"/>
              <a:gd name="T9" fmla="*/ 32 h 277"/>
              <a:gd name="T10" fmla="*/ 56 w 69"/>
              <a:gd name="T11" fmla="*/ 35 h 277"/>
              <a:gd name="T12" fmla="*/ 53 w 69"/>
              <a:gd name="T13" fmla="*/ 41 h 277"/>
              <a:gd name="T14" fmla="*/ 49 w 69"/>
              <a:gd name="T15" fmla="*/ 46 h 277"/>
              <a:gd name="T16" fmla="*/ 43 w 69"/>
              <a:gd name="T17" fmla="*/ 51 h 277"/>
              <a:gd name="T18" fmla="*/ 38 w 69"/>
              <a:gd name="T19" fmla="*/ 57 h 277"/>
              <a:gd name="T20" fmla="*/ 31 w 69"/>
              <a:gd name="T21" fmla="*/ 63 h 277"/>
              <a:gd name="T22" fmla="*/ 29 w 69"/>
              <a:gd name="T23" fmla="*/ 64 h 277"/>
              <a:gd name="T24" fmla="*/ 17 w 69"/>
              <a:gd name="T25" fmla="*/ 73 h 277"/>
              <a:gd name="T26" fmla="*/ 14 w 69"/>
              <a:gd name="T27" fmla="*/ 74 h 277"/>
              <a:gd name="T28" fmla="*/ 0 w 69"/>
              <a:gd name="T29" fmla="*/ 82 h 277"/>
              <a:gd name="T30" fmla="*/ 0 w 69"/>
              <a:gd name="T31" fmla="*/ 276 h 277"/>
              <a:gd name="T32" fmla="*/ 14 w 69"/>
              <a:gd name="T33" fmla="*/ 268 h 277"/>
              <a:gd name="T34" fmla="*/ 17 w 69"/>
              <a:gd name="T35" fmla="*/ 266 h 277"/>
              <a:gd name="T36" fmla="*/ 19 w 69"/>
              <a:gd name="T37" fmla="*/ 265 h 277"/>
              <a:gd name="T38" fmla="*/ 29 w 69"/>
              <a:gd name="T39" fmla="*/ 259 h 277"/>
              <a:gd name="T40" fmla="*/ 31 w 69"/>
              <a:gd name="T41" fmla="*/ 257 h 277"/>
              <a:gd name="T42" fmla="*/ 35 w 69"/>
              <a:gd name="T43" fmla="*/ 254 h 277"/>
              <a:gd name="T44" fmla="*/ 38 w 69"/>
              <a:gd name="T45" fmla="*/ 251 h 277"/>
              <a:gd name="T46" fmla="*/ 43 w 69"/>
              <a:gd name="T47" fmla="*/ 246 h 277"/>
              <a:gd name="T48" fmla="*/ 46 w 69"/>
              <a:gd name="T49" fmla="*/ 243 h 277"/>
              <a:gd name="T50" fmla="*/ 49 w 69"/>
              <a:gd name="T51" fmla="*/ 240 h 277"/>
              <a:gd name="T52" fmla="*/ 53 w 69"/>
              <a:gd name="T53" fmla="*/ 236 h 277"/>
              <a:gd name="T54" fmla="*/ 54 w 69"/>
              <a:gd name="T55" fmla="*/ 234 h 277"/>
              <a:gd name="T56" fmla="*/ 56 w 69"/>
              <a:gd name="T57" fmla="*/ 230 h 277"/>
              <a:gd name="T58" fmla="*/ 59 w 69"/>
              <a:gd name="T59" fmla="*/ 225 h 277"/>
              <a:gd name="T60" fmla="*/ 60 w 69"/>
              <a:gd name="T61" fmla="*/ 224 h 277"/>
              <a:gd name="T62" fmla="*/ 62 w 69"/>
              <a:gd name="T63" fmla="*/ 219 h 277"/>
              <a:gd name="T64" fmla="*/ 64 w 69"/>
              <a:gd name="T65" fmla="*/ 216 h 277"/>
              <a:gd name="T66" fmla="*/ 64 w 69"/>
              <a:gd name="T67" fmla="*/ 215 h 277"/>
              <a:gd name="T68" fmla="*/ 66 w 69"/>
              <a:gd name="T69" fmla="*/ 205 h 277"/>
              <a:gd name="T70" fmla="*/ 67 w 69"/>
              <a:gd name="T71" fmla="*/ 204 h 277"/>
              <a:gd name="T72" fmla="*/ 68 w 69"/>
              <a:gd name="T73" fmla="*/ 196 h 277"/>
              <a:gd name="T74" fmla="*/ 68 w 69"/>
              <a:gd name="T75" fmla="*/ 194 h 277"/>
              <a:gd name="T76" fmla="*/ 68 w 69"/>
              <a:gd name="T77" fmla="*/ 0 h 277"/>
              <a:gd name="T78" fmla="*/ 67 w 69"/>
              <a:gd name="T79" fmla="*/ 1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" h="277">
                <a:moveTo>
                  <a:pt x="67" y="10"/>
                </a:moveTo>
                <a:cubicBezTo>
                  <a:pt x="66" y="10"/>
                  <a:pt x="66" y="11"/>
                  <a:pt x="66" y="11"/>
                </a:cubicBezTo>
                <a:cubicBezTo>
                  <a:pt x="66" y="14"/>
                  <a:pt x="65" y="18"/>
                  <a:pt x="64" y="21"/>
                </a:cubicBezTo>
                <a:cubicBezTo>
                  <a:pt x="64" y="23"/>
                  <a:pt x="63" y="24"/>
                  <a:pt x="62" y="24"/>
                </a:cubicBezTo>
                <a:cubicBezTo>
                  <a:pt x="61" y="27"/>
                  <a:pt x="60" y="29"/>
                  <a:pt x="59" y="32"/>
                </a:cubicBezTo>
                <a:cubicBezTo>
                  <a:pt x="58" y="33"/>
                  <a:pt x="58" y="34"/>
                  <a:pt x="56" y="35"/>
                </a:cubicBezTo>
                <a:cubicBezTo>
                  <a:pt x="55" y="38"/>
                  <a:pt x="54" y="40"/>
                  <a:pt x="53" y="41"/>
                </a:cubicBezTo>
                <a:cubicBezTo>
                  <a:pt x="51" y="43"/>
                  <a:pt x="50" y="45"/>
                  <a:pt x="49" y="46"/>
                </a:cubicBezTo>
                <a:cubicBezTo>
                  <a:pt x="47" y="47"/>
                  <a:pt x="45" y="49"/>
                  <a:pt x="43" y="51"/>
                </a:cubicBezTo>
                <a:cubicBezTo>
                  <a:pt x="42" y="53"/>
                  <a:pt x="40" y="55"/>
                  <a:pt x="38" y="57"/>
                </a:cubicBezTo>
                <a:cubicBezTo>
                  <a:pt x="36" y="59"/>
                  <a:pt x="34" y="60"/>
                  <a:pt x="31" y="63"/>
                </a:cubicBezTo>
                <a:cubicBezTo>
                  <a:pt x="30" y="63"/>
                  <a:pt x="29" y="63"/>
                  <a:pt x="29" y="64"/>
                </a:cubicBezTo>
                <a:cubicBezTo>
                  <a:pt x="25" y="67"/>
                  <a:pt x="21" y="70"/>
                  <a:pt x="17" y="73"/>
                </a:cubicBezTo>
                <a:cubicBezTo>
                  <a:pt x="16" y="73"/>
                  <a:pt x="15" y="73"/>
                  <a:pt x="14" y="74"/>
                </a:cubicBezTo>
                <a:cubicBezTo>
                  <a:pt x="10" y="77"/>
                  <a:pt x="5" y="80"/>
                  <a:pt x="0" y="82"/>
                </a:cubicBezTo>
                <a:lnTo>
                  <a:pt x="0" y="276"/>
                </a:lnTo>
                <a:cubicBezTo>
                  <a:pt x="5" y="274"/>
                  <a:pt x="10" y="271"/>
                  <a:pt x="14" y="268"/>
                </a:cubicBezTo>
                <a:cubicBezTo>
                  <a:pt x="15" y="268"/>
                  <a:pt x="16" y="267"/>
                  <a:pt x="17" y="266"/>
                </a:cubicBezTo>
                <a:cubicBezTo>
                  <a:pt x="18" y="266"/>
                  <a:pt x="18" y="266"/>
                  <a:pt x="19" y="265"/>
                </a:cubicBezTo>
                <a:cubicBezTo>
                  <a:pt x="23" y="263"/>
                  <a:pt x="25" y="260"/>
                  <a:pt x="29" y="259"/>
                </a:cubicBezTo>
                <a:cubicBezTo>
                  <a:pt x="29" y="258"/>
                  <a:pt x="30" y="257"/>
                  <a:pt x="31" y="257"/>
                </a:cubicBezTo>
                <a:cubicBezTo>
                  <a:pt x="32" y="255"/>
                  <a:pt x="34" y="254"/>
                  <a:pt x="35" y="254"/>
                </a:cubicBezTo>
                <a:cubicBezTo>
                  <a:pt x="37" y="253"/>
                  <a:pt x="37" y="252"/>
                  <a:pt x="38" y="251"/>
                </a:cubicBezTo>
                <a:cubicBezTo>
                  <a:pt x="40" y="249"/>
                  <a:pt x="42" y="248"/>
                  <a:pt x="43" y="246"/>
                </a:cubicBezTo>
                <a:cubicBezTo>
                  <a:pt x="45" y="244"/>
                  <a:pt x="45" y="244"/>
                  <a:pt x="46" y="243"/>
                </a:cubicBezTo>
                <a:cubicBezTo>
                  <a:pt x="47" y="242"/>
                  <a:pt x="48" y="241"/>
                  <a:pt x="49" y="240"/>
                </a:cubicBezTo>
                <a:cubicBezTo>
                  <a:pt x="50" y="239"/>
                  <a:pt x="51" y="237"/>
                  <a:pt x="53" y="236"/>
                </a:cubicBezTo>
                <a:cubicBezTo>
                  <a:pt x="53" y="235"/>
                  <a:pt x="54" y="234"/>
                  <a:pt x="54" y="234"/>
                </a:cubicBezTo>
                <a:cubicBezTo>
                  <a:pt x="55" y="232"/>
                  <a:pt x="56" y="231"/>
                  <a:pt x="56" y="230"/>
                </a:cubicBezTo>
                <a:cubicBezTo>
                  <a:pt x="58" y="229"/>
                  <a:pt x="58" y="227"/>
                  <a:pt x="59" y="225"/>
                </a:cubicBezTo>
                <a:cubicBezTo>
                  <a:pt x="59" y="225"/>
                  <a:pt x="60" y="225"/>
                  <a:pt x="60" y="224"/>
                </a:cubicBezTo>
                <a:cubicBezTo>
                  <a:pt x="61" y="223"/>
                  <a:pt x="62" y="220"/>
                  <a:pt x="62" y="219"/>
                </a:cubicBezTo>
                <a:cubicBezTo>
                  <a:pt x="63" y="218"/>
                  <a:pt x="64" y="216"/>
                  <a:pt x="64" y="216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5" y="212"/>
                  <a:pt x="66" y="208"/>
                  <a:pt x="66" y="205"/>
                </a:cubicBezTo>
                <a:lnTo>
                  <a:pt x="67" y="204"/>
                </a:lnTo>
                <a:cubicBezTo>
                  <a:pt x="67" y="201"/>
                  <a:pt x="68" y="198"/>
                  <a:pt x="68" y="196"/>
                </a:cubicBezTo>
                <a:cubicBezTo>
                  <a:pt x="68" y="195"/>
                  <a:pt x="68" y="194"/>
                  <a:pt x="68" y="194"/>
                </a:cubicBezTo>
                <a:lnTo>
                  <a:pt x="68" y="0"/>
                </a:lnTo>
                <a:cubicBezTo>
                  <a:pt x="68" y="3"/>
                  <a:pt x="67" y="7"/>
                  <a:pt x="67" y="10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6" name="Freeform 465">
            <a:extLst>
              <a:ext uri="{FF2B5EF4-FFF2-40B4-BE49-F238E27FC236}">
                <a16:creationId xmlns:a16="http://schemas.microsoft.com/office/drawing/2014/main" id="{9B51DF27-3210-4626-9DCA-5117182F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195" y="4832446"/>
            <a:ext cx="43944" cy="173027"/>
          </a:xfrm>
          <a:custGeom>
            <a:avLst/>
            <a:gdLst>
              <a:gd name="T0" fmla="*/ 68 w 69"/>
              <a:gd name="T1" fmla="*/ 82 h 277"/>
              <a:gd name="T2" fmla="*/ 68 w 69"/>
              <a:gd name="T3" fmla="*/ 276 h 277"/>
              <a:gd name="T4" fmla="*/ 0 w 69"/>
              <a:gd name="T5" fmla="*/ 194 h 277"/>
              <a:gd name="T6" fmla="*/ 0 w 69"/>
              <a:gd name="T7" fmla="*/ 0 h 277"/>
              <a:gd name="T8" fmla="*/ 68 w 69"/>
              <a:gd name="T9" fmla="*/ 8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7">
                <a:moveTo>
                  <a:pt x="68" y="82"/>
                </a:moveTo>
                <a:lnTo>
                  <a:pt x="68" y="276"/>
                </a:lnTo>
                <a:cubicBezTo>
                  <a:pt x="23" y="254"/>
                  <a:pt x="0" y="224"/>
                  <a:pt x="0" y="194"/>
                </a:cubicBezTo>
                <a:lnTo>
                  <a:pt x="0" y="0"/>
                </a:lnTo>
                <a:cubicBezTo>
                  <a:pt x="0" y="30"/>
                  <a:pt x="23" y="59"/>
                  <a:pt x="68" y="82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7" name="Freeform 466">
            <a:extLst>
              <a:ext uri="{FF2B5EF4-FFF2-40B4-BE49-F238E27FC236}">
                <a16:creationId xmlns:a16="http://schemas.microsoft.com/office/drawing/2014/main" id="{7D7D5C45-7D51-45BC-95B2-B8F65889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195" y="4832446"/>
            <a:ext cx="43944" cy="173027"/>
          </a:xfrm>
          <a:custGeom>
            <a:avLst/>
            <a:gdLst>
              <a:gd name="T0" fmla="*/ 0 w 69"/>
              <a:gd name="T1" fmla="*/ 194 h 277"/>
              <a:gd name="T2" fmla="*/ 0 w 69"/>
              <a:gd name="T3" fmla="*/ 0 h 277"/>
              <a:gd name="T4" fmla="*/ 68 w 69"/>
              <a:gd name="T5" fmla="*/ 82 h 277"/>
              <a:gd name="T6" fmla="*/ 68 w 69"/>
              <a:gd name="T7" fmla="*/ 276 h 277"/>
              <a:gd name="T8" fmla="*/ 0 w 69"/>
              <a:gd name="T9" fmla="*/ 19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7">
                <a:moveTo>
                  <a:pt x="0" y="194"/>
                </a:moveTo>
                <a:lnTo>
                  <a:pt x="0" y="0"/>
                </a:lnTo>
                <a:cubicBezTo>
                  <a:pt x="0" y="30"/>
                  <a:pt x="23" y="59"/>
                  <a:pt x="68" y="82"/>
                </a:cubicBezTo>
                <a:lnTo>
                  <a:pt x="68" y="276"/>
                </a:lnTo>
                <a:cubicBezTo>
                  <a:pt x="23" y="254"/>
                  <a:pt x="0" y="224"/>
                  <a:pt x="0" y="194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8" name="Freeform 467">
            <a:extLst>
              <a:ext uri="{FF2B5EF4-FFF2-40B4-BE49-F238E27FC236}">
                <a16:creationId xmlns:a16="http://schemas.microsoft.com/office/drawing/2014/main" id="{A1459256-39B1-497A-BBFF-E50EA704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289" y="4881882"/>
            <a:ext cx="845912" cy="543801"/>
          </a:xfrm>
          <a:custGeom>
            <a:avLst/>
            <a:gdLst>
              <a:gd name="T0" fmla="*/ 1358 w 1359"/>
              <a:gd name="T1" fmla="*/ 0 h 874"/>
              <a:gd name="T2" fmla="*/ 1358 w 1359"/>
              <a:gd name="T3" fmla="*/ 194 h 874"/>
              <a:gd name="T4" fmla="*/ 0 w 1359"/>
              <a:gd name="T5" fmla="*/ 873 h 874"/>
              <a:gd name="T6" fmla="*/ 0 w 1359"/>
              <a:gd name="T7" fmla="*/ 679 h 874"/>
              <a:gd name="T8" fmla="*/ 1358 w 1359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4">
                <a:moveTo>
                  <a:pt x="1358" y="0"/>
                </a:moveTo>
                <a:lnTo>
                  <a:pt x="1358" y="194"/>
                </a:lnTo>
                <a:lnTo>
                  <a:pt x="0" y="873"/>
                </a:lnTo>
                <a:lnTo>
                  <a:pt x="0" y="679"/>
                </a:lnTo>
                <a:lnTo>
                  <a:pt x="1358" y="0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69" name="Freeform 468">
            <a:extLst>
              <a:ext uri="{FF2B5EF4-FFF2-40B4-BE49-F238E27FC236}">
                <a16:creationId xmlns:a16="http://schemas.microsoft.com/office/drawing/2014/main" id="{A913DCC5-507E-4DA6-A9BC-44F6BCC8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93" y="4881882"/>
            <a:ext cx="845912" cy="543801"/>
          </a:xfrm>
          <a:custGeom>
            <a:avLst/>
            <a:gdLst>
              <a:gd name="T0" fmla="*/ 1358 w 1359"/>
              <a:gd name="T1" fmla="*/ 679 h 874"/>
              <a:gd name="T2" fmla="*/ 1358 w 1359"/>
              <a:gd name="T3" fmla="*/ 873 h 874"/>
              <a:gd name="T4" fmla="*/ 0 w 1359"/>
              <a:gd name="T5" fmla="*/ 194 h 874"/>
              <a:gd name="T6" fmla="*/ 0 w 1359"/>
              <a:gd name="T7" fmla="*/ 0 h 874"/>
              <a:gd name="T8" fmla="*/ 1358 w 1359"/>
              <a:gd name="T9" fmla="*/ 679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4">
                <a:moveTo>
                  <a:pt x="1358" y="679"/>
                </a:moveTo>
                <a:lnTo>
                  <a:pt x="1358" y="873"/>
                </a:lnTo>
                <a:lnTo>
                  <a:pt x="0" y="194"/>
                </a:lnTo>
                <a:lnTo>
                  <a:pt x="0" y="0"/>
                </a:lnTo>
                <a:lnTo>
                  <a:pt x="1358" y="67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0" name="Freeform 469">
            <a:extLst>
              <a:ext uri="{FF2B5EF4-FFF2-40B4-BE49-F238E27FC236}">
                <a16:creationId xmlns:a16="http://schemas.microsoft.com/office/drawing/2014/main" id="{017B2E15-B3D0-4D0E-B8C6-C76897092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716" y="4338082"/>
            <a:ext cx="2010415" cy="991474"/>
          </a:xfrm>
          <a:custGeom>
            <a:avLst/>
            <a:gdLst>
              <a:gd name="T0" fmla="*/ 1614 w 3227"/>
              <a:gd name="T1" fmla="*/ 0 h 1591"/>
              <a:gd name="T2" fmla="*/ 1778 w 3227"/>
              <a:gd name="T3" fmla="*/ 33 h 1591"/>
              <a:gd name="T4" fmla="*/ 3136 w 3227"/>
              <a:gd name="T5" fmla="*/ 713 h 1591"/>
              <a:gd name="T6" fmla="*/ 3136 w 3227"/>
              <a:gd name="T7" fmla="*/ 877 h 1591"/>
              <a:gd name="T8" fmla="*/ 1778 w 3227"/>
              <a:gd name="T9" fmla="*/ 1556 h 1591"/>
              <a:gd name="T10" fmla="*/ 1614 w 3227"/>
              <a:gd name="T11" fmla="*/ 1590 h 1591"/>
              <a:gd name="T12" fmla="*/ 1449 w 3227"/>
              <a:gd name="T13" fmla="*/ 1556 h 1591"/>
              <a:gd name="T14" fmla="*/ 91 w 3227"/>
              <a:gd name="T15" fmla="*/ 877 h 1591"/>
              <a:gd name="T16" fmla="*/ 91 w 3227"/>
              <a:gd name="T17" fmla="*/ 713 h 1591"/>
              <a:gd name="T18" fmla="*/ 1449 w 3227"/>
              <a:gd name="T19" fmla="*/ 33 h 1591"/>
              <a:gd name="T20" fmla="*/ 1614 w 3227"/>
              <a:gd name="T21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7" h="1591">
                <a:moveTo>
                  <a:pt x="1614" y="0"/>
                </a:moveTo>
                <a:cubicBezTo>
                  <a:pt x="1673" y="0"/>
                  <a:pt x="1732" y="11"/>
                  <a:pt x="1778" y="33"/>
                </a:cubicBezTo>
                <a:lnTo>
                  <a:pt x="3136" y="713"/>
                </a:lnTo>
                <a:cubicBezTo>
                  <a:pt x="3226" y="758"/>
                  <a:pt x="3226" y="831"/>
                  <a:pt x="3136" y="877"/>
                </a:cubicBezTo>
                <a:lnTo>
                  <a:pt x="1778" y="1556"/>
                </a:lnTo>
                <a:cubicBezTo>
                  <a:pt x="1732" y="1579"/>
                  <a:pt x="1673" y="1590"/>
                  <a:pt x="1614" y="1590"/>
                </a:cubicBezTo>
                <a:cubicBezTo>
                  <a:pt x="1554" y="1590"/>
                  <a:pt x="1495" y="1579"/>
                  <a:pt x="1449" y="1556"/>
                </a:cubicBezTo>
                <a:lnTo>
                  <a:pt x="91" y="877"/>
                </a:lnTo>
                <a:cubicBezTo>
                  <a:pt x="0" y="831"/>
                  <a:pt x="0" y="758"/>
                  <a:pt x="91" y="713"/>
                </a:cubicBezTo>
                <a:lnTo>
                  <a:pt x="1449" y="33"/>
                </a:lnTo>
                <a:cubicBezTo>
                  <a:pt x="1495" y="11"/>
                  <a:pt x="1554" y="0"/>
                  <a:pt x="1614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1" name="Freeform 470">
            <a:extLst>
              <a:ext uri="{FF2B5EF4-FFF2-40B4-BE49-F238E27FC236}">
                <a16:creationId xmlns:a16="http://schemas.microsoft.com/office/drawing/2014/main" id="{3DCF3129-B098-46C0-B3EE-EF6F2AD79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305" y="5304838"/>
            <a:ext cx="205984" cy="142817"/>
          </a:xfrm>
          <a:custGeom>
            <a:avLst/>
            <a:gdLst>
              <a:gd name="T0" fmla="*/ 300 w 330"/>
              <a:gd name="T1" fmla="*/ 12 h 229"/>
              <a:gd name="T2" fmla="*/ 275 w 330"/>
              <a:gd name="T3" fmla="*/ 20 h 229"/>
              <a:gd name="T4" fmla="*/ 254 w 330"/>
              <a:gd name="T5" fmla="*/ 25 h 229"/>
              <a:gd name="T6" fmla="*/ 230 w 330"/>
              <a:gd name="T7" fmla="*/ 29 h 229"/>
              <a:gd name="T8" fmla="*/ 205 w 330"/>
              <a:gd name="T9" fmla="*/ 32 h 229"/>
              <a:gd name="T10" fmla="*/ 183 w 330"/>
              <a:gd name="T11" fmla="*/ 34 h 229"/>
              <a:gd name="T12" fmla="*/ 148 w 330"/>
              <a:gd name="T13" fmla="*/ 34 h 229"/>
              <a:gd name="T14" fmla="*/ 122 w 330"/>
              <a:gd name="T15" fmla="*/ 32 h 229"/>
              <a:gd name="T16" fmla="*/ 100 w 330"/>
              <a:gd name="T17" fmla="*/ 30 h 229"/>
              <a:gd name="T18" fmla="*/ 80 w 330"/>
              <a:gd name="T19" fmla="*/ 26 h 229"/>
              <a:gd name="T20" fmla="*/ 60 w 330"/>
              <a:gd name="T21" fmla="*/ 22 h 229"/>
              <a:gd name="T22" fmla="*/ 40 w 330"/>
              <a:gd name="T23" fmla="*/ 16 h 229"/>
              <a:gd name="T24" fmla="*/ 18 w 330"/>
              <a:gd name="T25" fmla="*/ 8 h 229"/>
              <a:gd name="T26" fmla="*/ 0 w 330"/>
              <a:gd name="T27" fmla="*/ 194 h 229"/>
              <a:gd name="T28" fmla="*/ 18 w 330"/>
              <a:gd name="T29" fmla="*/ 203 h 229"/>
              <a:gd name="T30" fmla="*/ 40 w 330"/>
              <a:gd name="T31" fmla="*/ 210 h 229"/>
              <a:gd name="T32" fmla="*/ 49 w 330"/>
              <a:gd name="T33" fmla="*/ 213 h 229"/>
              <a:gd name="T34" fmla="*/ 63 w 330"/>
              <a:gd name="T35" fmla="*/ 217 h 229"/>
              <a:gd name="T36" fmla="*/ 80 w 330"/>
              <a:gd name="T37" fmla="*/ 221 h 229"/>
              <a:gd name="T38" fmla="*/ 93 w 330"/>
              <a:gd name="T39" fmla="*/ 222 h 229"/>
              <a:gd name="T40" fmla="*/ 101 w 330"/>
              <a:gd name="T41" fmla="*/ 224 h 229"/>
              <a:gd name="T42" fmla="*/ 122 w 330"/>
              <a:gd name="T43" fmla="*/ 227 h 229"/>
              <a:gd name="T44" fmla="*/ 141 w 330"/>
              <a:gd name="T45" fmla="*/ 228 h 229"/>
              <a:gd name="T46" fmla="*/ 159 w 330"/>
              <a:gd name="T47" fmla="*/ 228 h 229"/>
              <a:gd name="T48" fmla="*/ 179 w 330"/>
              <a:gd name="T49" fmla="*/ 228 h 229"/>
              <a:gd name="T50" fmla="*/ 195 w 330"/>
              <a:gd name="T51" fmla="*/ 227 h 229"/>
              <a:gd name="T52" fmla="*/ 205 w 330"/>
              <a:gd name="T53" fmla="*/ 227 h 229"/>
              <a:gd name="T54" fmla="*/ 230 w 330"/>
              <a:gd name="T55" fmla="*/ 223 h 229"/>
              <a:gd name="T56" fmla="*/ 254 w 330"/>
              <a:gd name="T57" fmla="*/ 219 h 229"/>
              <a:gd name="T58" fmla="*/ 273 w 330"/>
              <a:gd name="T59" fmla="*/ 215 h 229"/>
              <a:gd name="T60" fmla="*/ 294 w 330"/>
              <a:gd name="T61" fmla="*/ 209 h 229"/>
              <a:gd name="T62" fmla="*/ 313 w 330"/>
              <a:gd name="T63" fmla="*/ 201 h 229"/>
              <a:gd name="T64" fmla="*/ 329 w 330"/>
              <a:gd name="T65" fmla="*/ 194 h 229"/>
              <a:gd name="T66" fmla="*/ 313 w 330"/>
              <a:gd name="T67" fmla="*/ 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0" h="229">
                <a:moveTo>
                  <a:pt x="313" y="7"/>
                </a:moveTo>
                <a:cubicBezTo>
                  <a:pt x="309" y="9"/>
                  <a:pt x="305" y="10"/>
                  <a:pt x="300" y="12"/>
                </a:cubicBezTo>
                <a:cubicBezTo>
                  <a:pt x="298" y="13"/>
                  <a:pt x="296" y="14"/>
                  <a:pt x="294" y="14"/>
                </a:cubicBezTo>
                <a:cubicBezTo>
                  <a:pt x="288" y="16"/>
                  <a:pt x="282" y="18"/>
                  <a:pt x="275" y="20"/>
                </a:cubicBezTo>
                <a:cubicBezTo>
                  <a:pt x="275" y="20"/>
                  <a:pt x="274" y="20"/>
                  <a:pt x="272" y="20"/>
                </a:cubicBezTo>
                <a:cubicBezTo>
                  <a:pt x="267" y="22"/>
                  <a:pt x="260" y="23"/>
                  <a:pt x="254" y="25"/>
                </a:cubicBezTo>
                <a:cubicBezTo>
                  <a:pt x="253" y="25"/>
                  <a:pt x="253" y="25"/>
                  <a:pt x="252" y="25"/>
                </a:cubicBezTo>
                <a:cubicBezTo>
                  <a:pt x="245" y="27"/>
                  <a:pt x="237" y="28"/>
                  <a:pt x="230" y="29"/>
                </a:cubicBezTo>
                <a:cubicBezTo>
                  <a:pt x="230" y="30"/>
                  <a:pt x="229" y="30"/>
                  <a:pt x="229" y="30"/>
                </a:cubicBezTo>
                <a:cubicBezTo>
                  <a:pt x="221" y="31"/>
                  <a:pt x="213" y="32"/>
                  <a:pt x="205" y="32"/>
                </a:cubicBezTo>
                <a:cubicBezTo>
                  <a:pt x="202" y="33"/>
                  <a:pt x="198" y="33"/>
                  <a:pt x="195" y="33"/>
                </a:cubicBezTo>
                <a:cubicBezTo>
                  <a:pt x="191" y="33"/>
                  <a:pt x="187" y="33"/>
                  <a:pt x="183" y="34"/>
                </a:cubicBezTo>
                <a:cubicBezTo>
                  <a:pt x="177" y="34"/>
                  <a:pt x="171" y="34"/>
                  <a:pt x="165" y="34"/>
                </a:cubicBezTo>
                <a:cubicBezTo>
                  <a:pt x="159" y="34"/>
                  <a:pt x="154" y="34"/>
                  <a:pt x="148" y="34"/>
                </a:cubicBezTo>
                <a:cubicBezTo>
                  <a:pt x="146" y="33"/>
                  <a:pt x="143" y="33"/>
                  <a:pt x="141" y="33"/>
                </a:cubicBezTo>
                <a:cubicBezTo>
                  <a:pt x="134" y="33"/>
                  <a:pt x="128" y="33"/>
                  <a:pt x="122" y="32"/>
                </a:cubicBezTo>
                <a:cubicBezTo>
                  <a:pt x="121" y="32"/>
                  <a:pt x="121" y="32"/>
                  <a:pt x="120" y="32"/>
                </a:cubicBezTo>
                <a:cubicBezTo>
                  <a:pt x="113" y="32"/>
                  <a:pt x="107" y="30"/>
                  <a:pt x="100" y="30"/>
                </a:cubicBezTo>
                <a:cubicBezTo>
                  <a:pt x="98" y="29"/>
                  <a:pt x="95" y="28"/>
                  <a:pt x="93" y="28"/>
                </a:cubicBezTo>
                <a:cubicBezTo>
                  <a:pt x="88" y="28"/>
                  <a:pt x="84" y="27"/>
                  <a:pt x="80" y="26"/>
                </a:cubicBezTo>
                <a:cubicBezTo>
                  <a:pt x="77" y="25"/>
                  <a:pt x="74" y="25"/>
                  <a:pt x="71" y="24"/>
                </a:cubicBezTo>
                <a:cubicBezTo>
                  <a:pt x="68" y="23"/>
                  <a:pt x="64" y="22"/>
                  <a:pt x="60" y="22"/>
                </a:cubicBezTo>
                <a:cubicBezTo>
                  <a:pt x="57" y="20"/>
                  <a:pt x="53" y="20"/>
                  <a:pt x="49" y="19"/>
                </a:cubicBezTo>
                <a:cubicBezTo>
                  <a:pt x="46" y="18"/>
                  <a:pt x="43" y="17"/>
                  <a:pt x="40" y="16"/>
                </a:cubicBezTo>
                <a:cubicBezTo>
                  <a:pt x="33" y="14"/>
                  <a:pt x="27" y="11"/>
                  <a:pt x="20" y="9"/>
                </a:cubicBezTo>
                <a:lnTo>
                  <a:pt x="18" y="8"/>
                </a:lnTo>
                <a:cubicBezTo>
                  <a:pt x="12" y="6"/>
                  <a:pt x="6" y="3"/>
                  <a:pt x="0" y="0"/>
                </a:cubicBezTo>
                <a:lnTo>
                  <a:pt x="0" y="194"/>
                </a:lnTo>
                <a:cubicBezTo>
                  <a:pt x="6" y="197"/>
                  <a:pt x="12" y="200"/>
                  <a:pt x="18" y="202"/>
                </a:cubicBezTo>
                <a:lnTo>
                  <a:pt x="18" y="203"/>
                </a:lnTo>
                <a:cubicBezTo>
                  <a:pt x="19" y="203"/>
                  <a:pt x="20" y="203"/>
                  <a:pt x="20" y="203"/>
                </a:cubicBezTo>
                <a:cubicBezTo>
                  <a:pt x="27" y="206"/>
                  <a:pt x="33" y="208"/>
                  <a:pt x="40" y="210"/>
                </a:cubicBezTo>
                <a:cubicBezTo>
                  <a:pt x="41" y="211"/>
                  <a:pt x="42" y="211"/>
                  <a:pt x="42" y="211"/>
                </a:cubicBezTo>
                <a:cubicBezTo>
                  <a:pt x="45" y="212"/>
                  <a:pt x="47" y="212"/>
                  <a:pt x="49" y="213"/>
                </a:cubicBezTo>
                <a:cubicBezTo>
                  <a:pt x="53" y="214"/>
                  <a:pt x="57" y="215"/>
                  <a:pt x="60" y="216"/>
                </a:cubicBezTo>
                <a:cubicBezTo>
                  <a:pt x="61" y="216"/>
                  <a:pt x="62" y="216"/>
                  <a:pt x="63" y="217"/>
                </a:cubicBezTo>
                <a:cubicBezTo>
                  <a:pt x="66" y="217"/>
                  <a:pt x="69" y="218"/>
                  <a:pt x="71" y="219"/>
                </a:cubicBezTo>
                <a:cubicBezTo>
                  <a:pt x="74" y="219"/>
                  <a:pt x="77" y="220"/>
                  <a:pt x="80" y="221"/>
                </a:cubicBezTo>
                <a:cubicBezTo>
                  <a:pt x="80" y="221"/>
                  <a:pt x="81" y="221"/>
                  <a:pt x="82" y="221"/>
                </a:cubicBezTo>
                <a:cubicBezTo>
                  <a:pt x="86" y="222"/>
                  <a:pt x="90" y="222"/>
                  <a:pt x="93" y="222"/>
                </a:cubicBezTo>
                <a:cubicBezTo>
                  <a:pt x="95" y="223"/>
                  <a:pt x="98" y="223"/>
                  <a:pt x="100" y="223"/>
                </a:cubicBezTo>
                <a:cubicBezTo>
                  <a:pt x="100" y="223"/>
                  <a:pt x="100" y="224"/>
                  <a:pt x="101" y="224"/>
                </a:cubicBezTo>
                <a:cubicBezTo>
                  <a:pt x="107" y="225"/>
                  <a:pt x="113" y="225"/>
                  <a:pt x="120" y="226"/>
                </a:cubicBezTo>
                <a:cubicBezTo>
                  <a:pt x="121" y="226"/>
                  <a:pt x="121" y="226"/>
                  <a:pt x="122" y="227"/>
                </a:cubicBezTo>
                <a:cubicBezTo>
                  <a:pt x="127" y="227"/>
                  <a:pt x="133" y="227"/>
                  <a:pt x="139" y="228"/>
                </a:cubicBezTo>
                <a:cubicBezTo>
                  <a:pt x="140" y="228"/>
                  <a:pt x="140" y="228"/>
                  <a:pt x="141" y="228"/>
                </a:cubicBezTo>
                <a:cubicBezTo>
                  <a:pt x="143" y="228"/>
                  <a:pt x="146" y="228"/>
                  <a:pt x="148" y="228"/>
                </a:cubicBezTo>
                <a:cubicBezTo>
                  <a:pt x="152" y="228"/>
                  <a:pt x="155" y="228"/>
                  <a:pt x="159" y="228"/>
                </a:cubicBezTo>
                <a:cubicBezTo>
                  <a:pt x="161" y="228"/>
                  <a:pt x="162" y="228"/>
                  <a:pt x="165" y="228"/>
                </a:cubicBezTo>
                <a:cubicBezTo>
                  <a:pt x="170" y="228"/>
                  <a:pt x="174" y="228"/>
                  <a:pt x="179" y="228"/>
                </a:cubicBezTo>
                <a:cubicBezTo>
                  <a:pt x="181" y="228"/>
                  <a:pt x="182" y="228"/>
                  <a:pt x="183" y="228"/>
                </a:cubicBezTo>
                <a:cubicBezTo>
                  <a:pt x="187" y="228"/>
                  <a:pt x="191" y="227"/>
                  <a:pt x="195" y="227"/>
                </a:cubicBezTo>
                <a:cubicBezTo>
                  <a:pt x="198" y="227"/>
                  <a:pt x="200" y="227"/>
                  <a:pt x="203" y="227"/>
                </a:cubicBezTo>
                <a:lnTo>
                  <a:pt x="205" y="227"/>
                </a:lnTo>
                <a:cubicBezTo>
                  <a:pt x="213" y="226"/>
                  <a:pt x="221" y="225"/>
                  <a:pt x="229" y="223"/>
                </a:cubicBezTo>
                <a:lnTo>
                  <a:pt x="230" y="223"/>
                </a:lnTo>
                <a:cubicBezTo>
                  <a:pt x="237" y="222"/>
                  <a:pt x="245" y="221"/>
                  <a:pt x="252" y="220"/>
                </a:cubicBezTo>
                <a:cubicBezTo>
                  <a:pt x="253" y="220"/>
                  <a:pt x="253" y="219"/>
                  <a:pt x="254" y="219"/>
                </a:cubicBezTo>
                <a:cubicBezTo>
                  <a:pt x="260" y="218"/>
                  <a:pt x="267" y="217"/>
                  <a:pt x="272" y="215"/>
                </a:cubicBezTo>
                <a:cubicBezTo>
                  <a:pt x="273" y="215"/>
                  <a:pt x="273" y="215"/>
                  <a:pt x="273" y="215"/>
                </a:cubicBezTo>
                <a:cubicBezTo>
                  <a:pt x="274" y="214"/>
                  <a:pt x="275" y="214"/>
                  <a:pt x="275" y="214"/>
                </a:cubicBezTo>
                <a:cubicBezTo>
                  <a:pt x="282" y="212"/>
                  <a:pt x="288" y="211"/>
                  <a:pt x="294" y="209"/>
                </a:cubicBezTo>
                <a:cubicBezTo>
                  <a:pt x="296" y="208"/>
                  <a:pt x="298" y="207"/>
                  <a:pt x="300" y="206"/>
                </a:cubicBezTo>
                <a:cubicBezTo>
                  <a:pt x="305" y="205"/>
                  <a:pt x="309" y="203"/>
                  <a:pt x="313" y="201"/>
                </a:cubicBezTo>
                <a:cubicBezTo>
                  <a:pt x="314" y="201"/>
                  <a:pt x="315" y="200"/>
                  <a:pt x="316" y="200"/>
                </a:cubicBezTo>
                <a:cubicBezTo>
                  <a:pt x="320" y="198"/>
                  <a:pt x="324" y="197"/>
                  <a:pt x="329" y="194"/>
                </a:cubicBezTo>
                <a:lnTo>
                  <a:pt x="329" y="0"/>
                </a:lnTo>
                <a:cubicBezTo>
                  <a:pt x="324" y="3"/>
                  <a:pt x="319" y="4"/>
                  <a:pt x="313" y="7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2" name="Freeform 471">
            <a:extLst>
              <a:ext uri="{FF2B5EF4-FFF2-40B4-BE49-F238E27FC236}">
                <a16:creationId xmlns:a16="http://schemas.microsoft.com/office/drawing/2014/main" id="{DEB89375-F05E-499F-87DE-19FF632F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010" y="4769276"/>
            <a:ext cx="521829" cy="123592"/>
          </a:xfrm>
          <a:custGeom>
            <a:avLst/>
            <a:gdLst>
              <a:gd name="T0" fmla="*/ 839 w 840"/>
              <a:gd name="T1" fmla="*/ 99 h 199"/>
              <a:gd name="T2" fmla="*/ 419 w 840"/>
              <a:gd name="T3" fmla="*/ 198 h 199"/>
              <a:gd name="T4" fmla="*/ 0 w 840"/>
              <a:gd name="T5" fmla="*/ 99 h 199"/>
              <a:gd name="T6" fmla="*/ 419 w 840"/>
              <a:gd name="T7" fmla="*/ 0 h 199"/>
              <a:gd name="T8" fmla="*/ 839 w 840"/>
              <a:gd name="T9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199">
                <a:moveTo>
                  <a:pt x="839" y="99"/>
                </a:moveTo>
                <a:cubicBezTo>
                  <a:pt x="839" y="154"/>
                  <a:pt x="651" y="198"/>
                  <a:pt x="419" y="198"/>
                </a:cubicBezTo>
                <a:cubicBezTo>
                  <a:pt x="187" y="198"/>
                  <a:pt x="0" y="154"/>
                  <a:pt x="0" y="99"/>
                </a:cubicBezTo>
                <a:cubicBezTo>
                  <a:pt x="0" y="44"/>
                  <a:pt x="187" y="0"/>
                  <a:pt x="419" y="0"/>
                </a:cubicBezTo>
                <a:cubicBezTo>
                  <a:pt x="651" y="0"/>
                  <a:pt x="839" y="44"/>
                  <a:pt x="839" y="99"/>
                </a:cubicBez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3" name="Freeform 472">
            <a:extLst>
              <a:ext uri="{FF2B5EF4-FFF2-40B4-BE49-F238E27FC236}">
                <a16:creationId xmlns:a16="http://schemas.microsoft.com/office/drawing/2014/main" id="{69478C17-FC11-4EE2-BEF1-1B406B565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645" y="3246360"/>
            <a:ext cx="1109573" cy="1279854"/>
          </a:xfrm>
          <a:custGeom>
            <a:avLst/>
            <a:gdLst>
              <a:gd name="T0" fmla="*/ 1779 w 1780"/>
              <a:gd name="T1" fmla="*/ 889 h 2054"/>
              <a:gd name="T2" fmla="*/ 889 w 1780"/>
              <a:gd name="T3" fmla="*/ 0 h 2054"/>
              <a:gd name="T4" fmla="*/ 0 w 1780"/>
              <a:gd name="T5" fmla="*/ 889 h 2054"/>
              <a:gd name="T6" fmla="*/ 722 w 1780"/>
              <a:gd name="T7" fmla="*/ 1763 h 2054"/>
              <a:gd name="T8" fmla="*/ 889 w 1780"/>
              <a:gd name="T9" fmla="*/ 2053 h 2054"/>
              <a:gd name="T10" fmla="*/ 1057 w 1780"/>
              <a:gd name="T11" fmla="*/ 1763 h 2054"/>
              <a:gd name="T12" fmla="*/ 1779 w 1780"/>
              <a:gd name="T13" fmla="*/ 889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89"/>
                </a:moveTo>
                <a:cubicBezTo>
                  <a:pt x="1779" y="398"/>
                  <a:pt x="1381" y="0"/>
                  <a:pt x="889" y="0"/>
                </a:cubicBezTo>
                <a:cubicBezTo>
                  <a:pt x="398" y="0"/>
                  <a:pt x="0" y="398"/>
                  <a:pt x="0" y="889"/>
                </a:cubicBezTo>
                <a:cubicBezTo>
                  <a:pt x="0" y="1323"/>
                  <a:pt x="311" y="1685"/>
                  <a:pt x="722" y="1763"/>
                </a:cubicBezTo>
                <a:lnTo>
                  <a:pt x="889" y="2053"/>
                </a:lnTo>
                <a:lnTo>
                  <a:pt x="1057" y="1763"/>
                </a:lnTo>
                <a:cubicBezTo>
                  <a:pt x="1468" y="1685"/>
                  <a:pt x="1779" y="1323"/>
                  <a:pt x="1779" y="88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5" name="Freeform 474">
            <a:extLst>
              <a:ext uri="{FF2B5EF4-FFF2-40B4-BE49-F238E27FC236}">
                <a16:creationId xmlns:a16="http://schemas.microsoft.com/office/drawing/2014/main" id="{890CB80B-95A8-4C8E-9372-630993CD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6124" y="3937098"/>
            <a:ext cx="43944" cy="173027"/>
          </a:xfrm>
          <a:custGeom>
            <a:avLst/>
            <a:gdLst>
              <a:gd name="T0" fmla="*/ 67 w 69"/>
              <a:gd name="T1" fmla="*/ 10 h 278"/>
              <a:gd name="T2" fmla="*/ 67 w 69"/>
              <a:gd name="T3" fmla="*/ 12 h 278"/>
              <a:gd name="T4" fmla="*/ 64 w 69"/>
              <a:gd name="T5" fmla="*/ 22 h 278"/>
              <a:gd name="T6" fmla="*/ 63 w 69"/>
              <a:gd name="T7" fmla="*/ 25 h 278"/>
              <a:gd name="T8" fmla="*/ 59 w 69"/>
              <a:gd name="T9" fmla="*/ 32 h 278"/>
              <a:gd name="T10" fmla="*/ 57 w 69"/>
              <a:gd name="T11" fmla="*/ 36 h 278"/>
              <a:gd name="T12" fmla="*/ 53 w 69"/>
              <a:gd name="T13" fmla="*/ 42 h 278"/>
              <a:gd name="T14" fmla="*/ 49 w 69"/>
              <a:gd name="T15" fmla="*/ 47 h 278"/>
              <a:gd name="T16" fmla="*/ 44 w 69"/>
              <a:gd name="T17" fmla="*/ 52 h 278"/>
              <a:gd name="T18" fmla="*/ 38 w 69"/>
              <a:gd name="T19" fmla="*/ 57 h 278"/>
              <a:gd name="T20" fmla="*/ 31 w 69"/>
              <a:gd name="T21" fmla="*/ 63 h 278"/>
              <a:gd name="T22" fmla="*/ 29 w 69"/>
              <a:gd name="T23" fmla="*/ 65 h 278"/>
              <a:gd name="T24" fmla="*/ 17 w 69"/>
              <a:gd name="T25" fmla="*/ 73 h 278"/>
              <a:gd name="T26" fmla="*/ 15 w 69"/>
              <a:gd name="T27" fmla="*/ 75 h 278"/>
              <a:gd name="T28" fmla="*/ 0 w 69"/>
              <a:gd name="T29" fmla="*/ 82 h 278"/>
              <a:gd name="T30" fmla="*/ 0 w 69"/>
              <a:gd name="T31" fmla="*/ 277 h 278"/>
              <a:gd name="T32" fmla="*/ 15 w 69"/>
              <a:gd name="T33" fmla="*/ 268 h 278"/>
              <a:gd name="T34" fmla="*/ 17 w 69"/>
              <a:gd name="T35" fmla="*/ 267 h 278"/>
              <a:gd name="T36" fmla="*/ 20 w 69"/>
              <a:gd name="T37" fmla="*/ 266 h 278"/>
              <a:gd name="T38" fmla="*/ 29 w 69"/>
              <a:gd name="T39" fmla="*/ 259 h 278"/>
              <a:gd name="T40" fmla="*/ 31 w 69"/>
              <a:gd name="T41" fmla="*/ 258 h 278"/>
              <a:gd name="T42" fmla="*/ 35 w 69"/>
              <a:gd name="T43" fmla="*/ 254 h 278"/>
              <a:gd name="T44" fmla="*/ 38 w 69"/>
              <a:gd name="T45" fmla="*/ 251 h 278"/>
              <a:gd name="T46" fmla="*/ 44 w 69"/>
              <a:gd name="T47" fmla="*/ 246 h 278"/>
              <a:gd name="T48" fmla="*/ 46 w 69"/>
              <a:gd name="T49" fmla="*/ 243 h 278"/>
              <a:gd name="T50" fmla="*/ 49 w 69"/>
              <a:gd name="T51" fmla="*/ 240 h 278"/>
              <a:gd name="T52" fmla="*/ 53 w 69"/>
              <a:gd name="T53" fmla="*/ 236 h 278"/>
              <a:gd name="T54" fmla="*/ 54 w 69"/>
              <a:gd name="T55" fmla="*/ 234 h 278"/>
              <a:gd name="T56" fmla="*/ 57 w 69"/>
              <a:gd name="T57" fmla="*/ 230 h 278"/>
              <a:gd name="T58" fmla="*/ 59 w 69"/>
              <a:gd name="T59" fmla="*/ 226 h 278"/>
              <a:gd name="T60" fmla="*/ 61 w 69"/>
              <a:gd name="T61" fmla="*/ 225 h 278"/>
              <a:gd name="T62" fmla="*/ 63 w 69"/>
              <a:gd name="T63" fmla="*/ 219 h 278"/>
              <a:gd name="T64" fmla="*/ 64 w 69"/>
              <a:gd name="T65" fmla="*/ 216 h 278"/>
              <a:gd name="T66" fmla="*/ 65 w 69"/>
              <a:gd name="T67" fmla="*/ 215 h 278"/>
              <a:gd name="T68" fmla="*/ 67 w 69"/>
              <a:gd name="T69" fmla="*/ 206 h 278"/>
              <a:gd name="T70" fmla="*/ 67 w 69"/>
              <a:gd name="T71" fmla="*/ 204 h 278"/>
              <a:gd name="T72" fmla="*/ 68 w 69"/>
              <a:gd name="T73" fmla="*/ 196 h 278"/>
              <a:gd name="T74" fmla="*/ 68 w 69"/>
              <a:gd name="T75" fmla="*/ 195 h 278"/>
              <a:gd name="T76" fmla="*/ 68 w 69"/>
              <a:gd name="T77" fmla="*/ 0 h 278"/>
              <a:gd name="T78" fmla="*/ 67 w 69"/>
              <a:gd name="T79" fmla="*/ 1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9" h="278">
                <a:moveTo>
                  <a:pt x="67" y="10"/>
                </a:moveTo>
                <a:cubicBezTo>
                  <a:pt x="67" y="10"/>
                  <a:pt x="67" y="11"/>
                  <a:pt x="67" y="12"/>
                </a:cubicBezTo>
                <a:cubicBezTo>
                  <a:pt x="67" y="15"/>
                  <a:pt x="66" y="19"/>
                  <a:pt x="64" y="22"/>
                </a:cubicBezTo>
                <a:cubicBezTo>
                  <a:pt x="63" y="23"/>
                  <a:pt x="63" y="24"/>
                  <a:pt x="63" y="25"/>
                </a:cubicBezTo>
                <a:cubicBezTo>
                  <a:pt x="62" y="28"/>
                  <a:pt x="61" y="30"/>
                  <a:pt x="59" y="32"/>
                </a:cubicBezTo>
                <a:cubicBezTo>
                  <a:pt x="59" y="33"/>
                  <a:pt x="57" y="34"/>
                  <a:pt x="57" y="36"/>
                </a:cubicBezTo>
                <a:cubicBezTo>
                  <a:pt x="56" y="38"/>
                  <a:pt x="54" y="40"/>
                  <a:pt x="53" y="42"/>
                </a:cubicBezTo>
                <a:cubicBezTo>
                  <a:pt x="51" y="43"/>
                  <a:pt x="50" y="45"/>
                  <a:pt x="49" y="47"/>
                </a:cubicBezTo>
                <a:cubicBezTo>
                  <a:pt x="48" y="48"/>
                  <a:pt x="46" y="50"/>
                  <a:pt x="44" y="52"/>
                </a:cubicBezTo>
                <a:cubicBezTo>
                  <a:pt x="42" y="53"/>
                  <a:pt x="40" y="55"/>
                  <a:pt x="38" y="57"/>
                </a:cubicBezTo>
                <a:cubicBezTo>
                  <a:pt x="36" y="59"/>
                  <a:pt x="33" y="61"/>
                  <a:pt x="31" y="63"/>
                </a:cubicBezTo>
                <a:cubicBezTo>
                  <a:pt x="31" y="64"/>
                  <a:pt x="30" y="64"/>
                  <a:pt x="29" y="65"/>
                </a:cubicBezTo>
                <a:cubicBezTo>
                  <a:pt x="26" y="67"/>
                  <a:pt x="21" y="70"/>
                  <a:pt x="17" y="73"/>
                </a:cubicBezTo>
                <a:cubicBezTo>
                  <a:pt x="16" y="73"/>
                  <a:pt x="15" y="74"/>
                  <a:pt x="15" y="75"/>
                </a:cubicBezTo>
                <a:cubicBezTo>
                  <a:pt x="10" y="77"/>
                  <a:pt x="5" y="80"/>
                  <a:pt x="0" y="82"/>
                </a:cubicBezTo>
                <a:lnTo>
                  <a:pt x="0" y="277"/>
                </a:lnTo>
                <a:cubicBezTo>
                  <a:pt x="5" y="274"/>
                  <a:pt x="10" y="272"/>
                  <a:pt x="15" y="268"/>
                </a:cubicBezTo>
                <a:cubicBezTo>
                  <a:pt x="15" y="268"/>
                  <a:pt x="16" y="267"/>
                  <a:pt x="17" y="267"/>
                </a:cubicBezTo>
                <a:cubicBezTo>
                  <a:pt x="18" y="267"/>
                  <a:pt x="19" y="266"/>
                  <a:pt x="20" y="266"/>
                </a:cubicBezTo>
                <a:cubicBezTo>
                  <a:pt x="23" y="263"/>
                  <a:pt x="26" y="261"/>
                  <a:pt x="29" y="259"/>
                </a:cubicBezTo>
                <a:cubicBezTo>
                  <a:pt x="30" y="258"/>
                  <a:pt x="31" y="258"/>
                  <a:pt x="31" y="258"/>
                </a:cubicBezTo>
                <a:cubicBezTo>
                  <a:pt x="33" y="256"/>
                  <a:pt x="34" y="255"/>
                  <a:pt x="35" y="254"/>
                </a:cubicBezTo>
                <a:cubicBezTo>
                  <a:pt x="37" y="253"/>
                  <a:pt x="37" y="252"/>
                  <a:pt x="38" y="251"/>
                </a:cubicBezTo>
                <a:cubicBezTo>
                  <a:pt x="40" y="250"/>
                  <a:pt x="42" y="248"/>
                  <a:pt x="44" y="246"/>
                </a:cubicBezTo>
                <a:cubicBezTo>
                  <a:pt x="45" y="245"/>
                  <a:pt x="46" y="245"/>
                  <a:pt x="46" y="243"/>
                </a:cubicBezTo>
                <a:cubicBezTo>
                  <a:pt x="48" y="243"/>
                  <a:pt x="48" y="242"/>
                  <a:pt x="49" y="240"/>
                </a:cubicBezTo>
                <a:cubicBezTo>
                  <a:pt x="50" y="239"/>
                  <a:pt x="51" y="238"/>
                  <a:pt x="53" y="236"/>
                </a:cubicBezTo>
                <a:cubicBezTo>
                  <a:pt x="53" y="236"/>
                  <a:pt x="54" y="235"/>
                  <a:pt x="54" y="234"/>
                </a:cubicBezTo>
                <a:cubicBezTo>
                  <a:pt x="55" y="232"/>
                  <a:pt x="56" y="231"/>
                  <a:pt x="57" y="230"/>
                </a:cubicBezTo>
                <a:cubicBezTo>
                  <a:pt x="57" y="229"/>
                  <a:pt x="59" y="227"/>
                  <a:pt x="59" y="226"/>
                </a:cubicBezTo>
                <a:cubicBezTo>
                  <a:pt x="60" y="226"/>
                  <a:pt x="60" y="225"/>
                  <a:pt x="61" y="225"/>
                </a:cubicBezTo>
                <a:cubicBezTo>
                  <a:pt x="61" y="223"/>
                  <a:pt x="62" y="221"/>
                  <a:pt x="63" y="219"/>
                </a:cubicBezTo>
                <a:cubicBezTo>
                  <a:pt x="63" y="219"/>
                  <a:pt x="63" y="217"/>
                  <a:pt x="64" y="216"/>
                </a:cubicBezTo>
                <a:cubicBezTo>
                  <a:pt x="64" y="216"/>
                  <a:pt x="64" y="215"/>
                  <a:pt x="65" y="215"/>
                </a:cubicBezTo>
                <a:cubicBezTo>
                  <a:pt x="66" y="212"/>
                  <a:pt x="67" y="209"/>
                  <a:pt x="67" y="206"/>
                </a:cubicBezTo>
                <a:cubicBezTo>
                  <a:pt x="67" y="206"/>
                  <a:pt x="67" y="205"/>
                  <a:pt x="67" y="204"/>
                </a:cubicBezTo>
                <a:cubicBezTo>
                  <a:pt x="68" y="202"/>
                  <a:pt x="68" y="199"/>
                  <a:pt x="68" y="196"/>
                </a:cubicBezTo>
                <a:cubicBezTo>
                  <a:pt x="68" y="195"/>
                  <a:pt x="68" y="195"/>
                  <a:pt x="68" y="195"/>
                </a:cubicBezTo>
                <a:lnTo>
                  <a:pt x="68" y="0"/>
                </a:lnTo>
                <a:cubicBezTo>
                  <a:pt x="68" y="4"/>
                  <a:pt x="68" y="7"/>
                  <a:pt x="67" y="10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6" name="Freeform 475">
            <a:extLst>
              <a:ext uri="{FF2B5EF4-FFF2-40B4-BE49-F238E27FC236}">
                <a16:creationId xmlns:a16="http://schemas.microsoft.com/office/drawing/2014/main" id="{4EEF20C8-F18C-43CB-BFDD-68C6DD57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118" y="3937098"/>
            <a:ext cx="43944" cy="173027"/>
          </a:xfrm>
          <a:custGeom>
            <a:avLst/>
            <a:gdLst>
              <a:gd name="T0" fmla="*/ 68 w 69"/>
              <a:gd name="T1" fmla="*/ 82 h 278"/>
              <a:gd name="T2" fmla="*/ 68 w 69"/>
              <a:gd name="T3" fmla="*/ 277 h 278"/>
              <a:gd name="T4" fmla="*/ 0 w 69"/>
              <a:gd name="T5" fmla="*/ 195 h 278"/>
              <a:gd name="T6" fmla="*/ 0 w 69"/>
              <a:gd name="T7" fmla="*/ 0 h 278"/>
              <a:gd name="T8" fmla="*/ 68 w 69"/>
              <a:gd name="T9" fmla="*/ 8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8">
                <a:moveTo>
                  <a:pt x="68" y="82"/>
                </a:moveTo>
                <a:lnTo>
                  <a:pt x="68" y="277"/>
                </a:lnTo>
                <a:cubicBezTo>
                  <a:pt x="22" y="254"/>
                  <a:pt x="0" y="224"/>
                  <a:pt x="0" y="195"/>
                </a:cubicBezTo>
                <a:lnTo>
                  <a:pt x="0" y="0"/>
                </a:lnTo>
                <a:cubicBezTo>
                  <a:pt x="0" y="30"/>
                  <a:pt x="22" y="59"/>
                  <a:pt x="68" y="82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7" name="Freeform 476">
            <a:extLst>
              <a:ext uri="{FF2B5EF4-FFF2-40B4-BE49-F238E27FC236}">
                <a16:creationId xmlns:a16="http://schemas.microsoft.com/office/drawing/2014/main" id="{05C05D86-AEF2-4E89-A206-0F104D1E9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118" y="3937098"/>
            <a:ext cx="43944" cy="173027"/>
          </a:xfrm>
          <a:custGeom>
            <a:avLst/>
            <a:gdLst>
              <a:gd name="T0" fmla="*/ 0 w 69"/>
              <a:gd name="T1" fmla="*/ 195 h 278"/>
              <a:gd name="T2" fmla="*/ 0 w 69"/>
              <a:gd name="T3" fmla="*/ 0 h 278"/>
              <a:gd name="T4" fmla="*/ 68 w 69"/>
              <a:gd name="T5" fmla="*/ 82 h 278"/>
              <a:gd name="T6" fmla="*/ 68 w 69"/>
              <a:gd name="T7" fmla="*/ 277 h 278"/>
              <a:gd name="T8" fmla="*/ 0 w 69"/>
              <a:gd name="T9" fmla="*/ 19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78">
                <a:moveTo>
                  <a:pt x="0" y="195"/>
                </a:moveTo>
                <a:lnTo>
                  <a:pt x="0" y="0"/>
                </a:lnTo>
                <a:cubicBezTo>
                  <a:pt x="0" y="30"/>
                  <a:pt x="22" y="59"/>
                  <a:pt x="68" y="82"/>
                </a:cubicBezTo>
                <a:lnTo>
                  <a:pt x="68" y="277"/>
                </a:lnTo>
                <a:cubicBezTo>
                  <a:pt x="22" y="254"/>
                  <a:pt x="0" y="224"/>
                  <a:pt x="0" y="195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8" name="Freeform 477">
            <a:extLst>
              <a:ext uri="{FF2B5EF4-FFF2-40B4-BE49-F238E27FC236}">
                <a16:creationId xmlns:a16="http://schemas.microsoft.com/office/drawing/2014/main" id="{8DA7D76C-79C5-44AD-B42A-DBF818805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212" y="3986534"/>
            <a:ext cx="845912" cy="543801"/>
          </a:xfrm>
          <a:custGeom>
            <a:avLst/>
            <a:gdLst>
              <a:gd name="T0" fmla="*/ 1358 w 1359"/>
              <a:gd name="T1" fmla="*/ 0 h 875"/>
              <a:gd name="T2" fmla="*/ 1358 w 1359"/>
              <a:gd name="T3" fmla="*/ 195 h 875"/>
              <a:gd name="T4" fmla="*/ 0 w 1359"/>
              <a:gd name="T5" fmla="*/ 874 h 875"/>
              <a:gd name="T6" fmla="*/ 0 w 1359"/>
              <a:gd name="T7" fmla="*/ 679 h 875"/>
              <a:gd name="T8" fmla="*/ 1358 w 1359"/>
              <a:gd name="T9" fmla="*/ 0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0"/>
                </a:moveTo>
                <a:lnTo>
                  <a:pt x="1358" y="195"/>
                </a:lnTo>
                <a:lnTo>
                  <a:pt x="0" y="874"/>
                </a:lnTo>
                <a:lnTo>
                  <a:pt x="0" y="679"/>
                </a:lnTo>
                <a:lnTo>
                  <a:pt x="1358" y="0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79" name="Freeform 478">
            <a:extLst>
              <a:ext uri="{FF2B5EF4-FFF2-40B4-BE49-F238E27FC236}">
                <a16:creationId xmlns:a16="http://schemas.microsoft.com/office/drawing/2014/main" id="{609E11B5-C10E-4224-AD67-9B7237DC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061" y="3986534"/>
            <a:ext cx="845912" cy="543801"/>
          </a:xfrm>
          <a:custGeom>
            <a:avLst/>
            <a:gdLst>
              <a:gd name="T0" fmla="*/ 1358 w 1359"/>
              <a:gd name="T1" fmla="*/ 679 h 875"/>
              <a:gd name="T2" fmla="*/ 1358 w 1359"/>
              <a:gd name="T3" fmla="*/ 874 h 875"/>
              <a:gd name="T4" fmla="*/ 0 w 1359"/>
              <a:gd name="T5" fmla="*/ 195 h 875"/>
              <a:gd name="T6" fmla="*/ 0 w 1359"/>
              <a:gd name="T7" fmla="*/ 0 h 875"/>
              <a:gd name="T8" fmla="*/ 1358 w 1359"/>
              <a:gd name="T9" fmla="*/ 679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875">
                <a:moveTo>
                  <a:pt x="1358" y="679"/>
                </a:moveTo>
                <a:lnTo>
                  <a:pt x="1358" y="874"/>
                </a:lnTo>
                <a:lnTo>
                  <a:pt x="0" y="195"/>
                </a:lnTo>
                <a:lnTo>
                  <a:pt x="0" y="0"/>
                </a:lnTo>
                <a:lnTo>
                  <a:pt x="1358" y="67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80" name="Freeform 479">
            <a:extLst>
              <a:ext uri="{FF2B5EF4-FFF2-40B4-BE49-F238E27FC236}">
                <a16:creationId xmlns:a16="http://schemas.microsoft.com/office/drawing/2014/main" id="{8D8402EE-3CD4-41EC-8103-0200A1ABF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385" y="3442733"/>
            <a:ext cx="2010415" cy="991474"/>
          </a:xfrm>
          <a:custGeom>
            <a:avLst/>
            <a:gdLst>
              <a:gd name="T0" fmla="*/ 1614 w 3228"/>
              <a:gd name="T1" fmla="*/ 0 h 1592"/>
              <a:gd name="T2" fmla="*/ 1778 w 3228"/>
              <a:gd name="T3" fmla="*/ 34 h 1592"/>
              <a:gd name="T4" fmla="*/ 3136 w 3228"/>
              <a:gd name="T5" fmla="*/ 713 h 1592"/>
              <a:gd name="T6" fmla="*/ 3136 w 3228"/>
              <a:gd name="T7" fmla="*/ 877 h 1592"/>
              <a:gd name="T8" fmla="*/ 1778 w 3228"/>
              <a:gd name="T9" fmla="*/ 1556 h 1592"/>
              <a:gd name="T10" fmla="*/ 1614 w 3228"/>
              <a:gd name="T11" fmla="*/ 1591 h 1592"/>
              <a:gd name="T12" fmla="*/ 1450 w 3228"/>
              <a:gd name="T13" fmla="*/ 1556 h 1592"/>
              <a:gd name="T14" fmla="*/ 92 w 3228"/>
              <a:gd name="T15" fmla="*/ 877 h 1592"/>
              <a:gd name="T16" fmla="*/ 92 w 3228"/>
              <a:gd name="T17" fmla="*/ 713 h 1592"/>
              <a:gd name="T18" fmla="*/ 1450 w 3228"/>
              <a:gd name="T19" fmla="*/ 34 h 1592"/>
              <a:gd name="T20" fmla="*/ 1614 w 3228"/>
              <a:gd name="T21" fmla="*/ 0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8" h="1592">
                <a:moveTo>
                  <a:pt x="1614" y="0"/>
                </a:moveTo>
                <a:cubicBezTo>
                  <a:pt x="1673" y="0"/>
                  <a:pt x="1732" y="12"/>
                  <a:pt x="1778" y="34"/>
                </a:cubicBezTo>
                <a:lnTo>
                  <a:pt x="3136" y="713"/>
                </a:lnTo>
                <a:cubicBezTo>
                  <a:pt x="3227" y="758"/>
                  <a:pt x="3227" y="832"/>
                  <a:pt x="3136" y="877"/>
                </a:cubicBezTo>
                <a:lnTo>
                  <a:pt x="1778" y="1556"/>
                </a:lnTo>
                <a:cubicBezTo>
                  <a:pt x="1732" y="1579"/>
                  <a:pt x="1673" y="1591"/>
                  <a:pt x="1614" y="1591"/>
                </a:cubicBezTo>
                <a:cubicBezTo>
                  <a:pt x="1555" y="1591"/>
                  <a:pt x="1495" y="1579"/>
                  <a:pt x="1450" y="1556"/>
                </a:cubicBezTo>
                <a:lnTo>
                  <a:pt x="92" y="877"/>
                </a:lnTo>
                <a:cubicBezTo>
                  <a:pt x="0" y="832"/>
                  <a:pt x="0" y="758"/>
                  <a:pt x="92" y="713"/>
                </a:cubicBezTo>
                <a:lnTo>
                  <a:pt x="1450" y="34"/>
                </a:lnTo>
                <a:cubicBezTo>
                  <a:pt x="1495" y="12"/>
                  <a:pt x="1555" y="0"/>
                  <a:pt x="1614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81" name="Freeform 480">
            <a:extLst>
              <a:ext uri="{FF2B5EF4-FFF2-40B4-BE49-F238E27FC236}">
                <a16:creationId xmlns:a16="http://schemas.microsoft.com/office/drawing/2014/main" id="{6ADE0CAE-9382-4A9F-964F-AF028BCFF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974" y="4409490"/>
            <a:ext cx="205984" cy="142817"/>
          </a:xfrm>
          <a:custGeom>
            <a:avLst/>
            <a:gdLst>
              <a:gd name="T0" fmla="*/ 300 w 329"/>
              <a:gd name="T1" fmla="*/ 12 h 230"/>
              <a:gd name="T2" fmla="*/ 275 w 329"/>
              <a:gd name="T3" fmla="*/ 20 h 230"/>
              <a:gd name="T4" fmla="*/ 254 w 329"/>
              <a:gd name="T5" fmla="*/ 26 h 230"/>
              <a:gd name="T6" fmla="*/ 230 w 329"/>
              <a:gd name="T7" fmla="*/ 30 h 230"/>
              <a:gd name="T8" fmla="*/ 205 w 329"/>
              <a:gd name="T9" fmla="*/ 33 h 230"/>
              <a:gd name="T10" fmla="*/ 182 w 329"/>
              <a:gd name="T11" fmla="*/ 34 h 230"/>
              <a:gd name="T12" fmla="*/ 148 w 329"/>
              <a:gd name="T13" fmla="*/ 34 h 230"/>
              <a:gd name="T14" fmla="*/ 122 w 329"/>
              <a:gd name="T15" fmla="*/ 32 h 230"/>
              <a:gd name="T16" fmla="*/ 99 w 329"/>
              <a:gd name="T17" fmla="*/ 30 h 230"/>
              <a:gd name="T18" fmla="*/ 79 w 329"/>
              <a:gd name="T19" fmla="*/ 26 h 230"/>
              <a:gd name="T20" fmla="*/ 59 w 329"/>
              <a:gd name="T21" fmla="*/ 22 h 230"/>
              <a:gd name="T22" fmla="*/ 40 w 329"/>
              <a:gd name="T23" fmla="*/ 16 h 230"/>
              <a:gd name="T24" fmla="*/ 18 w 329"/>
              <a:gd name="T25" fmla="*/ 8 h 230"/>
              <a:gd name="T26" fmla="*/ 0 w 329"/>
              <a:gd name="T27" fmla="*/ 195 h 230"/>
              <a:gd name="T28" fmla="*/ 19 w 329"/>
              <a:gd name="T29" fmla="*/ 204 h 230"/>
              <a:gd name="T30" fmla="*/ 42 w 329"/>
              <a:gd name="T31" fmla="*/ 212 h 230"/>
              <a:gd name="T32" fmla="*/ 59 w 329"/>
              <a:gd name="T33" fmla="*/ 216 h 230"/>
              <a:gd name="T34" fmla="*/ 70 w 329"/>
              <a:gd name="T35" fmla="*/ 219 h 230"/>
              <a:gd name="T36" fmla="*/ 82 w 329"/>
              <a:gd name="T37" fmla="*/ 221 h 230"/>
              <a:gd name="T38" fmla="*/ 99 w 329"/>
              <a:gd name="T39" fmla="*/ 224 h 230"/>
              <a:gd name="T40" fmla="*/ 119 w 329"/>
              <a:gd name="T41" fmla="*/ 227 h 230"/>
              <a:gd name="T42" fmla="*/ 138 w 329"/>
              <a:gd name="T43" fmla="*/ 228 h 230"/>
              <a:gd name="T44" fmla="*/ 147 w 329"/>
              <a:gd name="T45" fmla="*/ 228 h 230"/>
              <a:gd name="T46" fmla="*/ 164 w 329"/>
              <a:gd name="T47" fmla="*/ 229 h 230"/>
              <a:gd name="T48" fmla="*/ 182 w 329"/>
              <a:gd name="T49" fmla="*/ 228 h 230"/>
              <a:gd name="T50" fmla="*/ 202 w 329"/>
              <a:gd name="T51" fmla="*/ 227 h 230"/>
              <a:gd name="T52" fmla="*/ 228 w 329"/>
              <a:gd name="T53" fmla="*/ 224 h 230"/>
              <a:gd name="T54" fmla="*/ 230 w 329"/>
              <a:gd name="T55" fmla="*/ 224 h 230"/>
              <a:gd name="T56" fmla="*/ 254 w 329"/>
              <a:gd name="T57" fmla="*/ 219 h 230"/>
              <a:gd name="T58" fmla="*/ 275 w 329"/>
              <a:gd name="T59" fmla="*/ 214 h 230"/>
              <a:gd name="T60" fmla="*/ 300 w 329"/>
              <a:gd name="T61" fmla="*/ 207 h 230"/>
              <a:gd name="T62" fmla="*/ 315 w 329"/>
              <a:gd name="T63" fmla="*/ 200 h 230"/>
              <a:gd name="T64" fmla="*/ 328 w 329"/>
              <a:gd name="T65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9" h="230">
                <a:moveTo>
                  <a:pt x="313" y="7"/>
                </a:moveTo>
                <a:cubicBezTo>
                  <a:pt x="309" y="9"/>
                  <a:pt x="305" y="11"/>
                  <a:pt x="300" y="12"/>
                </a:cubicBezTo>
                <a:cubicBezTo>
                  <a:pt x="298" y="13"/>
                  <a:pt x="295" y="14"/>
                  <a:pt x="293" y="15"/>
                </a:cubicBezTo>
                <a:cubicBezTo>
                  <a:pt x="287" y="17"/>
                  <a:pt x="281" y="19"/>
                  <a:pt x="275" y="20"/>
                </a:cubicBezTo>
                <a:cubicBezTo>
                  <a:pt x="274" y="21"/>
                  <a:pt x="273" y="21"/>
                  <a:pt x="272" y="21"/>
                </a:cubicBezTo>
                <a:cubicBezTo>
                  <a:pt x="266" y="23"/>
                  <a:pt x="260" y="24"/>
                  <a:pt x="254" y="26"/>
                </a:cubicBezTo>
                <a:cubicBezTo>
                  <a:pt x="252" y="26"/>
                  <a:pt x="252" y="26"/>
                  <a:pt x="251" y="26"/>
                </a:cubicBezTo>
                <a:cubicBezTo>
                  <a:pt x="244" y="27"/>
                  <a:pt x="237" y="29"/>
                  <a:pt x="230" y="30"/>
                </a:cubicBezTo>
                <a:cubicBezTo>
                  <a:pt x="229" y="30"/>
                  <a:pt x="229" y="30"/>
                  <a:pt x="228" y="30"/>
                </a:cubicBezTo>
                <a:cubicBezTo>
                  <a:pt x="220" y="31"/>
                  <a:pt x="213" y="32"/>
                  <a:pt x="205" y="33"/>
                </a:cubicBezTo>
                <a:cubicBezTo>
                  <a:pt x="201" y="33"/>
                  <a:pt x="198" y="33"/>
                  <a:pt x="194" y="34"/>
                </a:cubicBezTo>
                <a:cubicBezTo>
                  <a:pt x="191" y="34"/>
                  <a:pt x="186" y="34"/>
                  <a:pt x="182" y="34"/>
                </a:cubicBezTo>
                <a:cubicBezTo>
                  <a:pt x="176" y="34"/>
                  <a:pt x="170" y="35"/>
                  <a:pt x="164" y="35"/>
                </a:cubicBezTo>
                <a:cubicBezTo>
                  <a:pt x="158" y="35"/>
                  <a:pt x="153" y="34"/>
                  <a:pt x="148" y="34"/>
                </a:cubicBezTo>
                <a:cubicBezTo>
                  <a:pt x="145" y="34"/>
                  <a:pt x="142" y="34"/>
                  <a:pt x="140" y="34"/>
                </a:cubicBezTo>
                <a:cubicBezTo>
                  <a:pt x="134" y="34"/>
                  <a:pt x="128" y="33"/>
                  <a:pt x="122" y="32"/>
                </a:cubicBezTo>
                <a:cubicBezTo>
                  <a:pt x="120" y="32"/>
                  <a:pt x="120" y="32"/>
                  <a:pt x="119" y="32"/>
                </a:cubicBezTo>
                <a:cubicBezTo>
                  <a:pt x="112" y="32"/>
                  <a:pt x="106" y="31"/>
                  <a:pt x="99" y="30"/>
                </a:cubicBezTo>
                <a:cubicBezTo>
                  <a:pt x="96" y="29"/>
                  <a:pt x="95" y="29"/>
                  <a:pt x="92" y="29"/>
                </a:cubicBezTo>
                <a:cubicBezTo>
                  <a:pt x="88" y="28"/>
                  <a:pt x="84" y="27"/>
                  <a:pt x="79" y="26"/>
                </a:cubicBezTo>
                <a:cubicBezTo>
                  <a:pt x="76" y="26"/>
                  <a:pt x="73" y="25"/>
                  <a:pt x="70" y="24"/>
                </a:cubicBezTo>
                <a:cubicBezTo>
                  <a:pt x="66" y="24"/>
                  <a:pt x="63" y="23"/>
                  <a:pt x="59" y="22"/>
                </a:cubicBezTo>
                <a:cubicBezTo>
                  <a:pt x="55" y="21"/>
                  <a:pt x="52" y="20"/>
                  <a:pt x="49" y="19"/>
                </a:cubicBezTo>
                <a:cubicBezTo>
                  <a:pt x="46" y="18"/>
                  <a:pt x="43" y="17"/>
                  <a:pt x="40" y="16"/>
                </a:cubicBezTo>
                <a:cubicBezTo>
                  <a:pt x="33" y="14"/>
                  <a:pt x="26" y="12"/>
                  <a:pt x="19" y="9"/>
                </a:cubicBezTo>
                <a:cubicBezTo>
                  <a:pt x="19" y="9"/>
                  <a:pt x="18" y="9"/>
                  <a:pt x="18" y="8"/>
                </a:cubicBezTo>
                <a:cubicBezTo>
                  <a:pt x="12" y="6"/>
                  <a:pt x="5" y="4"/>
                  <a:pt x="0" y="0"/>
                </a:cubicBezTo>
                <a:lnTo>
                  <a:pt x="0" y="195"/>
                </a:lnTo>
                <a:cubicBezTo>
                  <a:pt x="5" y="197"/>
                  <a:pt x="12" y="200"/>
                  <a:pt x="18" y="203"/>
                </a:cubicBezTo>
                <a:lnTo>
                  <a:pt x="19" y="204"/>
                </a:lnTo>
                <a:cubicBezTo>
                  <a:pt x="26" y="206"/>
                  <a:pt x="33" y="208"/>
                  <a:pt x="40" y="210"/>
                </a:cubicBezTo>
                <a:cubicBezTo>
                  <a:pt x="40" y="211"/>
                  <a:pt x="41" y="211"/>
                  <a:pt x="42" y="212"/>
                </a:cubicBezTo>
                <a:cubicBezTo>
                  <a:pt x="44" y="212"/>
                  <a:pt x="46" y="213"/>
                  <a:pt x="49" y="213"/>
                </a:cubicBezTo>
                <a:cubicBezTo>
                  <a:pt x="52" y="214"/>
                  <a:pt x="55" y="215"/>
                  <a:pt x="59" y="216"/>
                </a:cubicBezTo>
                <a:cubicBezTo>
                  <a:pt x="60" y="216"/>
                  <a:pt x="62" y="217"/>
                  <a:pt x="62" y="217"/>
                </a:cubicBezTo>
                <a:cubicBezTo>
                  <a:pt x="65" y="218"/>
                  <a:pt x="68" y="218"/>
                  <a:pt x="70" y="219"/>
                </a:cubicBezTo>
                <a:cubicBezTo>
                  <a:pt x="73" y="219"/>
                  <a:pt x="76" y="220"/>
                  <a:pt x="79" y="221"/>
                </a:cubicBezTo>
                <a:cubicBezTo>
                  <a:pt x="80" y="221"/>
                  <a:pt x="81" y="221"/>
                  <a:pt x="82" y="221"/>
                </a:cubicBezTo>
                <a:cubicBezTo>
                  <a:pt x="85" y="222"/>
                  <a:pt x="88" y="223"/>
                  <a:pt x="92" y="223"/>
                </a:cubicBezTo>
                <a:cubicBezTo>
                  <a:pt x="95" y="223"/>
                  <a:pt x="96" y="224"/>
                  <a:pt x="99" y="224"/>
                </a:cubicBezTo>
                <a:cubicBezTo>
                  <a:pt x="100" y="224"/>
                  <a:pt x="100" y="224"/>
                  <a:pt x="101" y="224"/>
                </a:cubicBezTo>
                <a:cubicBezTo>
                  <a:pt x="107" y="225"/>
                  <a:pt x="113" y="226"/>
                  <a:pt x="119" y="227"/>
                </a:cubicBezTo>
                <a:cubicBezTo>
                  <a:pt x="120" y="227"/>
                  <a:pt x="120" y="227"/>
                  <a:pt x="122" y="227"/>
                </a:cubicBezTo>
                <a:cubicBezTo>
                  <a:pt x="127" y="227"/>
                  <a:pt x="133" y="227"/>
                  <a:pt x="138" y="228"/>
                </a:cubicBezTo>
                <a:cubicBezTo>
                  <a:pt x="139" y="228"/>
                  <a:pt x="139" y="228"/>
                  <a:pt x="140" y="228"/>
                </a:cubicBezTo>
                <a:cubicBezTo>
                  <a:pt x="142" y="228"/>
                  <a:pt x="145" y="228"/>
                  <a:pt x="147" y="228"/>
                </a:cubicBezTo>
                <a:cubicBezTo>
                  <a:pt x="151" y="229"/>
                  <a:pt x="155" y="229"/>
                  <a:pt x="158" y="229"/>
                </a:cubicBezTo>
                <a:cubicBezTo>
                  <a:pt x="160" y="229"/>
                  <a:pt x="162" y="229"/>
                  <a:pt x="164" y="229"/>
                </a:cubicBezTo>
                <a:cubicBezTo>
                  <a:pt x="169" y="229"/>
                  <a:pt x="174" y="229"/>
                  <a:pt x="179" y="229"/>
                </a:cubicBezTo>
                <a:cubicBezTo>
                  <a:pt x="180" y="229"/>
                  <a:pt x="181" y="228"/>
                  <a:pt x="182" y="228"/>
                </a:cubicBezTo>
                <a:cubicBezTo>
                  <a:pt x="186" y="228"/>
                  <a:pt x="191" y="228"/>
                  <a:pt x="194" y="227"/>
                </a:cubicBezTo>
                <a:cubicBezTo>
                  <a:pt x="197" y="227"/>
                  <a:pt x="200" y="227"/>
                  <a:pt x="202" y="227"/>
                </a:cubicBezTo>
                <a:cubicBezTo>
                  <a:pt x="203" y="227"/>
                  <a:pt x="203" y="227"/>
                  <a:pt x="205" y="227"/>
                </a:cubicBezTo>
                <a:cubicBezTo>
                  <a:pt x="213" y="226"/>
                  <a:pt x="220" y="225"/>
                  <a:pt x="228" y="224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0" y="224"/>
                  <a:pt x="230" y="224"/>
                  <a:pt x="230" y="224"/>
                </a:cubicBezTo>
                <a:cubicBezTo>
                  <a:pt x="237" y="223"/>
                  <a:pt x="244" y="222"/>
                  <a:pt x="251" y="220"/>
                </a:cubicBezTo>
                <a:cubicBezTo>
                  <a:pt x="252" y="220"/>
                  <a:pt x="252" y="220"/>
                  <a:pt x="254" y="219"/>
                </a:cubicBezTo>
                <a:cubicBezTo>
                  <a:pt x="260" y="218"/>
                  <a:pt x="266" y="217"/>
                  <a:pt x="272" y="215"/>
                </a:cubicBezTo>
                <a:cubicBezTo>
                  <a:pt x="273" y="215"/>
                  <a:pt x="274" y="214"/>
                  <a:pt x="275" y="214"/>
                </a:cubicBezTo>
                <a:cubicBezTo>
                  <a:pt x="281" y="213"/>
                  <a:pt x="287" y="211"/>
                  <a:pt x="293" y="209"/>
                </a:cubicBezTo>
                <a:cubicBezTo>
                  <a:pt x="295" y="208"/>
                  <a:pt x="298" y="207"/>
                  <a:pt x="300" y="207"/>
                </a:cubicBezTo>
                <a:cubicBezTo>
                  <a:pt x="305" y="205"/>
                  <a:pt x="309" y="204"/>
                  <a:pt x="313" y="202"/>
                </a:cubicBezTo>
                <a:cubicBezTo>
                  <a:pt x="313" y="201"/>
                  <a:pt x="314" y="201"/>
                  <a:pt x="315" y="200"/>
                </a:cubicBezTo>
                <a:cubicBezTo>
                  <a:pt x="320" y="199"/>
                  <a:pt x="324" y="197"/>
                  <a:pt x="328" y="195"/>
                </a:cubicBezTo>
                <a:lnTo>
                  <a:pt x="328" y="0"/>
                </a:lnTo>
                <a:cubicBezTo>
                  <a:pt x="323" y="3"/>
                  <a:pt x="318" y="5"/>
                  <a:pt x="313" y="7"/>
                </a:cubicBezTo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82" name="Freeform 481">
            <a:extLst>
              <a:ext uri="{FF2B5EF4-FFF2-40B4-BE49-F238E27FC236}">
                <a16:creationId xmlns:a16="http://schemas.microsoft.com/office/drawing/2014/main" id="{2049B791-392D-4A7E-9FE9-338FD9B6C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7678" y="3873928"/>
            <a:ext cx="521829" cy="123592"/>
          </a:xfrm>
          <a:custGeom>
            <a:avLst/>
            <a:gdLst>
              <a:gd name="T0" fmla="*/ 839 w 840"/>
              <a:gd name="T1" fmla="*/ 99 h 200"/>
              <a:gd name="T2" fmla="*/ 420 w 840"/>
              <a:gd name="T3" fmla="*/ 199 h 200"/>
              <a:gd name="T4" fmla="*/ 0 w 840"/>
              <a:gd name="T5" fmla="*/ 99 h 200"/>
              <a:gd name="T6" fmla="*/ 420 w 840"/>
              <a:gd name="T7" fmla="*/ 0 h 200"/>
              <a:gd name="T8" fmla="*/ 839 w 840"/>
              <a:gd name="T9" fmla="*/ 9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0" h="200">
                <a:moveTo>
                  <a:pt x="839" y="99"/>
                </a:moveTo>
                <a:cubicBezTo>
                  <a:pt x="839" y="154"/>
                  <a:pt x="652" y="199"/>
                  <a:pt x="420" y="199"/>
                </a:cubicBezTo>
                <a:cubicBezTo>
                  <a:pt x="188" y="199"/>
                  <a:pt x="0" y="154"/>
                  <a:pt x="0" y="99"/>
                </a:cubicBezTo>
                <a:cubicBezTo>
                  <a:pt x="0" y="45"/>
                  <a:pt x="188" y="0"/>
                  <a:pt x="420" y="0"/>
                </a:cubicBezTo>
                <a:cubicBezTo>
                  <a:pt x="652" y="0"/>
                  <a:pt x="839" y="45"/>
                  <a:pt x="839" y="99"/>
                </a:cubicBez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483" name="Freeform 482">
            <a:extLst>
              <a:ext uri="{FF2B5EF4-FFF2-40B4-BE49-F238E27FC236}">
                <a16:creationId xmlns:a16="http://schemas.microsoft.com/office/drawing/2014/main" id="{7C68E480-B2A7-4360-A3F4-9693984C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017" y="2367343"/>
            <a:ext cx="1109573" cy="1279854"/>
          </a:xfrm>
          <a:custGeom>
            <a:avLst/>
            <a:gdLst>
              <a:gd name="T0" fmla="*/ 1779 w 1780"/>
              <a:gd name="T1" fmla="*/ 890 h 2054"/>
              <a:gd name="T2" fmla="*/ 890 w 1780"/>
              <a:gd name="T3" fmla="*/ 0 h 2054"/>
              <a:gd name="T4" fmla="*/ 0 w 1780"/>
              <a:gd name="T5" fmla="*/ 890 h 2054"/>
              <a:gd name="T6" fmla="*/ 722 w 1780"/>
              <a:gd name="T7" fmla="*/ 1763 h 2054"/>
              <a:gd name="T8" fmla="*/ 890 w 1780"/>
              <a:gd name="T9" fmla="*/ 2053 h 2054"/>
              <a:gd name="T10" fmla="*/ 1057 w 1780"/>
              <a:gd name="T11" fmla="*/ 1763 h 2054"/>
              <a:gd name="T12" fmla="*/ 1779 w 1780"/>
              <a:gd name="T13" fmla="*/ 89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0" h="2054">
                <a:moveTo>
                  <a:pt x="1779" y="890"/>
                </a:moveTo>
                <a:cubicBezTo>
                  <a:pt x="1779" y="398"/>
                  <a:pt x="1381" y="0"/>
                  <a:pt x="890" y="0"/>
                </a:cubicBezTo>
                <a:cubicBezTo>
                  <a:pt x="399" y="0"/>
                  <a:pt x="0" y="398"/>
                  <a:pt x="0" y="890"/>
                </a:cubicBezTo>
                <a:cubicBezTo>
                  <a:pt x="0" y="1324"/>
                  <a:pt x="311" y="1685"/>
                  <a:pt x="722" y="1763"/>
                </a:cubicBezTo>
                <a:lnTo>
                  <a:pt x="890" y="2053"/>
                </a:lnTo>
                <a:lnTo>
                  <a:pt x="1057" y="1763"/>
                </a:lnTo>
                <a:cubicBezTo>
                  <a:pt x="1468" y="1685"/>
                  <a:pt x="1779" y="1324"/>
                  <a:pt x="1779" y="89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DM Sans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A64D54-8CA0-456F-B262-29542CE3E2AE}"/>
              </a:ext>
            </a:extLst>
          </p:cNvPr>
          <p:cNvSpPr txBox="1"/>
          <p:nvPr/>
        </p:nvSpPr>
        <p:spPr>
          <a:xfrm>
            <a:off x="1543983" y="4788120"/>
            <a:ext cx="170749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Online Loan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Application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6D689D9-C729-A796-7A69-65808E73E8C9}"/>
              </a:ext>
            </a:extLst>
          </p:cNvPr>
          <p:cNvSpPr/>
          <p:nvPr/>
        </p:nvSpPr>
        <p:spPr>
          <a:xfrm>
            <a:off x="-17074" y="-33704"/>
            <a:ext cx="5852160" cy="829470"/>
          </a:xfrm>
          <a:custGeom>
            <a:avLst/>
            <a:gdLst>
              <a:gd name="connsiteX0" fmla="*/ 0 w 2828759"/>
              <a:gd name="connsiteY0" fmla="*/ 0 h 341085"/>
              <a:gd name="connsiteX1" fmla="*/ 2828759 w 2828759"/>
              <a:gd name="connsiteY1" fmla="*/ 0 h 341085"/>
              <a:gd name="connsiteX2" fmla="*/ 2801955 w 2828759"/>
              <a:gd name="connsiteY2" fmla="*/ 132765 h 341085"/>
              <a:gd name="connsiteX3" fmla="*/ 2487673 w 2828759"/>
              <a:gd name="connsiteY3" fmla="*/ 341085 h 341085"/>
              <a:gd name="connsiteX4" fmla="*/ 7257 w 2828759"/>
              <a:gd name="connsiteY4" fmla="*/ 341084 h 341085"/>
              <a:gd name="connsiteX5" fmla="*/ 0 w 2828759"/>
              <a:gd name="connsiteY5" fmla="*/ 340352 h 34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759" h="341085">
                <a:moveTo>
                  <a:pt x="0" y="0"/>
                </a:moveTo>
                <a:lnTo>
                  <a:pt x="2828759" y="0"/>
                </a:lnTo>
                <a:lnTo>
                  <a:pt x="2801955" y="132765"/>
                </a:lnTo>
                <a:cubicBezTo>
                  <a:pt x="2750175" y="255186"/>
                  <a:pt x="2628956" y="341085"/>
                  <a:pt x="2487673" y="341085"/>
                </a:cubicBezTo>
                <a:lnTo>
                  <a:pt x="7257" y="341084"/>
                </a:lnTo>
                <a:lnTo>
                  <a:pt x="0" y="340352"/>
                </a:lnTo>
                <a:close/>
              </a:path>
            </a:pathLst>
          </a:custGeom>
          <a:solidFill>
            <a:srgbClr val="01406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upee Foradian" panose="020B0603030804020204" pitchFamily="34" charset="0"/>
                <a:cs typeface="Poppins" pitchFamily="2" charset="77"/>
              </a:rPr>
              <a:t>Digitizing MSME Credit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B23D6-87BF-BFA6-8EF6-2DD02549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504" y="-241139"/>
            <a:ext cx="3223329" cy="1592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35365-E93F-0936-157C-BED54FFF2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21" y="3388911"/>
            <a:ext cx="697780" cy="697780"/>
          </a:xfrm>
          <a:prstGeom prst="rect">
            <a:avLst/>
          </a:prstGeom>
        </p:spPr>
      </p:pic>
      <p:pic>
        <p:nvPicPr>
          <p:cNvPr id="13" name="Graphic 12" descr="Internet outline">
            <a:extLst>
              <a:ext uri="{FF2B5EF4-FFF2-40B4-BE49-F238E27FC236}">
                <a16:creationId xmlns:a16="http://schemas.microsoft.com/office/drawing/2014/main" id="{053FC14C-A380-B933-D7C2-4651092A1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6040" y="242023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575F54-7C83-F4AB-B297-DA9EF5D1FD3E}"/>
              </a:ext>
            </a:extLst>
          </p:cNvPr>
          <p:cNvSpPr txBox="1"/>
          <p:nvPr/>
        </p:nvSpPr>
        <p:spPr>
          <a:xfrm flipH="1">
            <a:off x="3280871" y="1513432"/>
            <a:ext cx="2035820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Enhanced Customer Due Diligence tools</a:t>
            </a:r>
          </a:p>
        </p:txBody>
      </p:sp>
      <p:pic>
        <p:nvPicPr>
          <p:cNvPr id="17" name="Graphic 16" descr="Checklist outline">
            <a:extLst>
              <a:ext uri="{FF2B5EF4-FFF2-40B4-BE49-F238E27FC236}">
                <a16:creationId xmlns:a16="http://schemas.microsoft.com/office/drawing/2014/main" id="{BA911768-F551-F427-ED2A-84A9C77E4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8793" y="3334632"/>
            <a:ext cx="841513" cy="841513"/>
          </a:xfrm>
          <a:prstGeom prst="rect">
            <a:avLst/>
          </a:prstGeom>
        </p:spPr>
      </p:pic>
      <p:pic>
        <p:nvPicPr>
          <p:cNvPr id="25" name="Graphic 24" descr="Stopwatch 75% outline">
            <a:extLst>
              <a:ext uri="{FF2B5EF4-FFF2-40B4-BE49-F238E27FC236}">
                <a16:creationId xmlns:a16="http://schemas.microsoft.com/office/drawing/2014/main" id="{61C286B0-6E79-7F43-34C2-A33B1EE60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2960" y="2399601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E0B05E-D478-6FEF-FAA2-CDB6A9705267}"/>
              </a:ext>
            </a:extLst>
          </p:cNvPr>
          <p:cNvSpPr txBox="1"/>
          <p:nvPr/>
        </p:nvSpPr>
        <p:spPr>
          <a:xfrm flipH="1">
            <a:off x="6874066" y="1358055"/>
            <a:ext cx="2289739" cy="16312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Digital Document Execution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(E-Stamping 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Poppins" pitchFamily="2" charset="77"/>
                <a:cs typeface="Poppins" pitchFamily="2" charset="77"/>
              </a:rPr>
              <a:t>&amp; Signing)</a:t>
            </a:r>
          </a:p>
        </p:txBody>
      </p:sp>
      <p:pic>
        <p:nvPicPr>
          <p:cNvPr id="28" name="Graphic 27" descr="Office worker male outline">
            <a:extLst>
              <a:ext uri="{FF2B5EF4-FFF2-40B4-BE49-F238E27FC236}">
                <a16:creationId xmlns:a16="http://schemas.microsoft.com/office/drawing/2014/main" id="{AC333A8A-A6E6-B703-A46A-65A671E6F1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42924" y="2552292"/>
            <a:ext cx="777076" cy="7770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29A2F81-112E-44E0-68B8-0185F47203A4}"/>
              </a:ext>
            </a:extLst>
          </p:cNvPr>
          <p:cNvSpPr txBox="1"/>
          <p:nvPr/>
        </p:nvSpPr>
        <p:spPr>
          <a:xfrm>
            <a:off x="8853455" y="4953290"/>
            <a:ext cx="2010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Customer Engagement &amp; Dedicated RM</a:t>
            </a:r>
          </a:p>
        </p:txBody>
      </p:sp>
    </p:spTree>
    <p:extLst>
      <p:ext uri="{BB962C8B-B14F-4D97-AF65-F5344CB8AC3E}">
        <p14:creationId xmlns:p14="http://schemas.microsoft.com/office/powerpoint/2010/main" val="285126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A7C087-DB17-4F0E-A37F-B1B76F95E228}"/>
              </a:ext>
            </a:extLst>
          </p:cNvPr>
          <p:cNvSpPr txBox="1"/>
          <p:nvPr/>
        </p:nvSpPr>
        <p:spPr>
          <a:xfrm>
            <a:off x="4581199" y="2615013"/>
            <a:ext cx="301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E736C3-7520-431B-B62A-1935FB3444A7}"/>
              </a:ext>
            </a:extLst>
          </p:cNvPr>
          <p:cNvGrpSpPr/>
          <p:nvPr/>
        </p:nvGrpSpPr>
        <p:grpSpPr>
          <a:xfrm>
            <a:off x="2557670" y="4849175"/>
            <a:ext cx="7551402" cy="646331"/>
            <a:chOff x="2539254" y="6091635"/>
            <a:chExt cx="6902160" cy="632366"/>
          </a:xfrm>
        </p:grpSpPr>
        <p:pic>
          <p:nvPicPr>
            <p:cNvPr id="10" name="Picture 9" descr="Logo, icon&#10;&#10;Description automatically generated">
              <a:extLst>
                <a:ext uri="{FF2B5EF4-FFF2-40B4-BE49-F238E27FC236}">
                  <a16:creationId xmlns:a16="http://schemas.microsoft.com/office/drawing/2014/main" id="{FF69B155-144E-46F8-8ADB-3B7C2180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016" y="6091635"/>
              <a:ext cx="628825" cy="628825"/>
            </a:xfrm>
            <a:prstGeom prst="rect">
              <a:avLst/>
            </a:prstGeom>
          </p:spPr>
        </p:pic>
        <p:pic>
          <p:nvPicPr>
            <p:cNvPr id="12" name="Picture 11" descr="Logo, icon&#10;&#10;Description automatically generated">
              <a:extLst>
                <a:ext uri="{FF2B5EF4-FFF2-40B4-BE49-F238E27FC236}">
                  <a16:creationId xmlns:a16="http://schemas.microsoft.com/office/drawing/2014/main" id="{D286CBE3-D3DC-4054-9ACA-EC3B5840F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254" y="6095176"/>
              <a:ext cx="628825" cy="628825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5EB4124B-A630-42F5-9AD6-4B55081C6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666" y="6095176"/>
              <a:ext cx="628825" cy="6288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EE5D2C-9012-4FE6-9F2C-92510CD92B08}"/>
                </a:ext>
              </a:extLst>
            </p:cNvPr>
            <p:cNvSpPr txBox="1"/>
            <p:nvPr/>
          </p:nvSpPr>
          <p:spPr>
            <a:xfrm>
              <a:off x="3115946" y="6237003"/>
              <a:ext cx="1553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@sidbiofficial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3B840A-53DF-4BB1-BFCC-D3ACDE01FB44}"/>
                </a:ext>
              </a:extLst>
            </p:cNvPr>
            <p:cNvSpPr txBox="1"/>
            <p:nvPr/>
          </p:nvSpPr>
          <p:spPr>
            <a:xfrm>
              <a:off x="5629103" y="6237003"/>
              <a:ext cx="1553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@sidbiofficial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B1DDB4-AD7A-46B9-B515-AEF3455D3CBF}"/>
                </a:ext>
              </a:extLst>
            </p:cNvPr>
            <p:cNvSpPr txBox="1"/>
            <p:nvPr/>
          </p:nvSpPr>
          <p:spPr>
            <a:xfrm>
              <a:off x="7887841" y="6248967"/>
              <a:ext cx="1553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@sidbiofficial</a:t>
              </a:r>
            </a:p>
          </p:txBody>
        </p:sp>
      </p:grpSp>
      <p:pic>
        <p:nvPicPr>
          <p:cNvPr id="11" name="Picture 10" descr="A picture containing linedrawing, silhouette&#10;&#10;Description automatically generated">
            <a:extLst>
              <a:ext uri="{FF2B5EF4-FFF2-40B4-BE49-F238E27FC236}">
                <a16:creationId xmlns:a16="http://schemas.microsoft.com/office/drawing/2014/main" id="{E4D8F45A-5831-4A3E-9D71-EB0409B346C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9" y="92765"/>
            <a:ext cx="2678223" cy="2522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276567-010C-A1B4-B975-5487348BD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226" y="3261344"/>
            <a:ext cx="3213148" cy="1587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E98B8C-6FB8-7773-ED90-EF2102FFADA9}"/>
              </a:ext>
            </a:extLst>
          </p:cNvPr>
          <p:cNvSpPr txBox="1"/>
          <p:nvPr/>
        </p:nvSpPr>
        <p:spPr>
          <a:xfrm>
            <a:off x="2716697" y="5783592"/>
            <a:ext cx="720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pee Foradian" panose="020B0603030804020204" pitchFamily="34" charset="0"/>
              </a:rPr>
              <a:t>For feedback/suggestions do reach out us at 9725730035/9930181855 </a:t>
            </a:r>
            <a:endParaRPr lang="en-IN" b="1" dirty="0">
              <a:latin typeface="Rupee Foradian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3010</TotalTime>
  <Words>356</Words>
  <Application>Microsoft Office PowerPoint</Application>
  <PresentationFormat>Widescreen</PresentationFormat>
  <Paragraphs>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 ExtraBold</vt:lpstr>
      <vt:lpstr>Arial</vt:lpstr>
      <vt:lpstr>Arial Black</vt:lpstr>
      <vt:lpstr>Calibri</vt:lpstr>
      <vt:lpstr>Calibri Light</vt:lpstr>
      <vt:lpstr>DM Sans</vt:lpstr>
      <vt:lpstr>Poppins</vt:lpstr>
      <vt:lpstr>Rupee Foradian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strategy in Aerospace &amp; Defence (A&amp;D) sector and development of MSMEs</dc:title>
  <dc:creator>Sumiran L Raj</dc:creator>
  <cp:lastModifiedBy>R Paramasivam</cp:lastModifiedBy>
  <cp:revision>135</cp:revision>
  <dcterms:created xsi:type="dcterms:W3CDTF">2021-11-02T08:36:16Z</dcterms:created>
  <dcterms:modified xsi:type="dcterms:W3CDTF">2024-12-04T04:37:44Z</dcterms:modified>
</cp:coreProperties>
</file>